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9"/>
  </p:notesMasterIdLst>
  <p:sldIdLst>
    <p:sldId id="299" r:id="rId2"/>
    <p:sldId id="274" r:id="rId3"/>
    <p:sldId id="318" r:id="rId4"/>
    <p:sldId id="354" r:id="rId5"/>
    <p:sldId id="334" r:id="rId6"/>
    <p:sldId id="335" r:id="rId7"/>
    <p:sldId id="338" r:id="rId8"/>
    <p:sldId id="356" r:id="rId9"/>
    <p:sldId id="286" r:id="rId10"/>
    <p:sldId id="387" r:id="rId11"/>
    <p:sldId id="308" r:id="rId12"/>
    <p:sldId id="378" r:id="rId13"/>
    <p:sldId id="358" r:id="rId14"/>
    <p:sldId id="357" r:id="rId15"/>
    <p:sldId id="359" r:id="rId16"/>
    <p:sldId id="360" r:id="rId17"/>
    <p:sldId id="363" r:id="rId18"/>
    <p:sldId id="362" r:id="rId19"/>
    <p:sldId id="381" r:id="rId20"/>
    <p:sldId id="329" r:id="rId21"/>
    <p:sldId id="330" r:id="rId22"/>
    <p:sldId id="364" r:id="rId23"/>
    <p:sldId id="365" r:id="rId24"/>
    <p:sldId id="366" r:id="rId25"/>
    <p:sldId id="367" r:id="rId26"/>
    <p:sldId id="368" r:id="rId27"/>
    <p:sldId id="369" r:id="rId28"/>
    <p:sldId id="324" r:id="rId29"/>
    <p:sldId id="331" r:id="rId30"/>
    <p:sldId id="371" r:id="rId31"/>
    <p:sldId id="372" r:id="rId32"/>
    <p:sldId id="319" r:id="rId33"/>
    <p:sldId id="350" r:id="rId34"/>
    <p:sldId id="382" r:id="rId35"/>
    <p:sldId id="383" r:id="rId36"/>
    <p:sldId id="384" r:id="rId37"/>
    <p:sldId id="373" r:id="rId38"/>
    <p:sldId id="301" r:id="rId39"/>
    <p:sldId id="311" r:id="rId40"/>
    <p:sldId id="309" r:id="rId41"/>
    <p:sldId id="316" r:id="rId42"/>
    <p:sldId id="340" r:id="rId43"/>
    <p:sldId id="341" r:id="rId44"/>
    <p:sldId id="342" r:id="rId45"/>
    <p:sldId id="343" r:id="rId46"/>
    <p:sldId id="344" r:id="rId47"/>
    <p:sldId id="385" r:id="rId48"/>
    <p:sldId id="345" r:id="rId49"/>
    <p:sldId id="376" r:id="rId50"/>
    <p:sldId id="374" r:id="rId51"/>
    <p:sldId id="347" r:id="rId52"/>
    <p:sldId id="349" r:id="rId53"/>
    <p:sldId id="346" r:id="rId54"/>
    <p:sldId id="370" r:id="rId55"/>
    <p:sldId id="375" r:id="rId56"/>
    <p:sldId id="377" r:id="rId57"/>
    <p:sldId id="339" r:id="rId5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95" autoAdjust="0"/>
    <p:restoredTop sz="89130" autoAdjust="0"/>
  </p:normalViewPr>
  <p:slideViewPr>
    <p:cSldViewPr>
      <p:cViewPr varScale="1">
        <p:scale>
          <a:sx n="70" d="100"/>
          <a:sy n="70" d="100"/>
        </p:scale>
        <p:origin x="-1218"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DEF82D-F4CB-40A4-B4C3-F19FDB4451F5}"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A15E1145-9A70-4653-AE3F-2D3615BAEDE0}">
      <dgm:prSet phldrT="[Text]"/>
      <dgm:spPr/>
      <dgm:t>
        <a:bodyPr/>
        <a:lstStyle/>
        <a:p>
          <a:r>
            <a:rPr lang="en-US" u="sng" dirty="0" smtClean="0"/>
            <a:t>REPERESENTATION AND DESCRIPTION</a:t>
          </a:r>
          <a:endParaRPr lang="en-US" u="sng" dirty="0"/>
        </a:p>
      </dgm:t>
    </dgm:pt>
    <dgm:pt modelId="{45713E05-65D2-4F18-B275-A68595B468CA}" type="parTrans" cxnId="{FB1DBC48-7B33-49B3-8FFC-8505AC5E803C}">
      <dgm:prSet/>
      <dgm:spPr/>
      <dgm:t>
        <a:bodyPr/>
        <a:lstStyle/>
        <a:p>
          <a:endParaRPr lang="en-US"/>
        </a:p>
      </dgm:t>
    </dgm:pt>
    <dgm:pt modelId="{A76F1DA0-5EDE-4E17-AE01-D4630547B7BD}" type="sibTrans" cxnId="{FB1DBC48-7B33-49B3-8FFC-8505AC5E803C}">
      <dgm:prSet/>
      <dgm:spPr/>
      <dgm:t>
        <a:bodyPr/>
        <a:lstStyle/>
        <a:p>
          <a:endParaRPr lang="en-US"/>
        </a:p>
      </dgm:t>
    </dgm:pt>
    <dgm:pt modelId="{2C2F444E-1252-4360-8947-BA309D786F3A}">
      <dgm:prSet phldrT="[Text]"/>
      <dgm:spPr/>
      <dgm:t>
        <a:bodyPr/>
        <a:lstStyle/>
        <a:p>
          <a:r>
            <a:rPr lang="en-US" u="sng" dirty="0" smtClean="0"/>
            <a:t>RECOGNITION AND INTEPRETATION</a:t>
          </a:r>
          <a:endParaRPr lang="en-US" u="sng" dirty="0"/>
        </a:p>
      </dgm:t>
    </dgm:pt>
    <dgm:pt modelId="{4E9A8C85-A573-4FE2-B0DE-8AEB5386F4B4}" type="parTrans" cxnId="{5D19AA3D-92B3-4ED6-BF37-1D72789FBE1D}">
      <dgm:prSet/>
      <dgm:spPr/>
      <dgm:t>
        <a:bodyPr/>
        <a:lstStyle/>
        <a:p>
          <a:endParaRPr lang="en-US"/>
        </a:p>
      </dgm:t>
    </dgm:pt>
    <dgm:pt modelId="{17B7D5AB-921C-4D7C-BBD5-1EE619DF0BB5}" type="sibTrans" cxnId="{5D19AA3D-92B3-4ED6-BF37-1D72789FBE1D}">
      <dgm:prSet/>
      <dgm:spPr/>
      <dgm:t>
        <a:bodyPr/>
        <a:lstStyle/>
        <a:p>
          <a:endParaRPr lang="en-US"/>
        </a:p>
      </dgm:t>
    </dgm:pt>
    <dgm:pt modelId="{8D9AE5D1-5AD0-4A9D-BE7A-9A5F9369211E}">
      <dgm:prSet phldrT="[Text]"/>
      <dgm:spPr/>
      <dgm:t>
        <a:bodyPr/>
        <a:lstStyle/>
        <a:p>
          <a:r>
            <a:rPr lang="en-US" u="sng" dirty="0" smtClean="0"/>
            <a:t>IMAGE ACQUISITION</a:t>
          </a:r>
          <a:endParaRPr lang="en-US" u="sng" dirty="0"/>
        </a:p>
      </dgm:t>
    </dgm:pt>
    <dgm:pt modelId="{271C31D5-3E2F-4588-909F-9A6B2326BFF9}" type="parTrans" cxnId="{F943E483-76E5-4BE0-B9B7-117F50A506BC}">
      <dgm:prSet/>
      <dgm:spPr/>
      <dgm:t>
        <a:bodyPr/>
        <a:lstStyle/>
        <a:p>
          <a:endParaRPr lang="en-US"/>
        </a:p>
      </dgm:t>
    </dgm:pt>
    <dgm:pt modelId="{7232E91E-77D8-46C7-AB8D-FAD0863408CB}" type="sibTrans" cxnId="{F943E483-76E5-4BE0-B9B7-117F50A506BC}">
      <dgm:prSet/>
      <dgm:spPr/>
      <dgm:t>
        <a:bodyPr/>
        <a:lstStyle/>
        <a:p>
          <a:endParaRPr lang="en-US"/>
        </a:p>
      </dgm:t>
    </dgm:pt>
    <dgm:pt modelId="{56B9C642-5E2B-45C5-9212-7C0098332366}">
      <dgm:prSet phldrT="[Text]"/>
      <dgm:spPr/>
      <dgm:t>
        <a:bodyPr/>
        <a:lstStyle/>
        <a:p>
          <a:r>
            <a:rPr lang="en-US" u="sng" dirty="0" smtClean="0"/>
            <a:t>PREPROCESSING</a:t>
          </a:r>
          <a:endParaRPr lang="en-US" u="sng" dirty="0"/>
        </a:p>
      </dgm:t>
    </dgm:pt>
    <dgm:pt modelId="{85E7015C-3F3A-4171-9894-A0073FE00B15}" type="parTrans" cxnId="{F245F98C-E2F8-40EC-93F2-983B6187E780}">
      <dgm:prSet/>
      <dgm:spPr/>
      <dgm:t>
        <a:bodyPr/>
        <a:lstStyle/>
        <a:p>
          <a:endParaRPr lang="en-US"/>
        </a:p>
      </dgm:t>
    </dgm:pt>
    <dgm:pt modelId="{3FF95122-B719-47C2-B355-CBE3F0303BB0}" type="sibTrans" cxnId="{F245F98C-E2F8-40EC-93F2-983B6187E780}">
      <dgm:prSet/>
      <dgm:spPr/>
      <dgm:t>
        <a:bodyPr/>
        <a:lstStyle/>
        <a:p>
          <a:endParaRPr lang="en-US"/>
        </a:p>
      </dgm:t>
    </dgm:pt>
    <dgm:pt modelId="{8BB64697-06B4-4FB4-A3CF-F6864FBB94AA}">
      <dgm:prSet phldrT="[Text]"/>
      <dgm:spPr/>
      <dgm:t>
        <a:bodyPr/>
        <a:lstStyle/>
        <a:p>
          <a:r>
            <a:rPr lang="en-US" b="1" u="sng" dirty="0" smtClean="0"/>
            <a:t>SEGMENTATION</a:t>
          </a:r>
          <a:endParaRPr lang="en-US" b="1" u="sng" dirty="0"/>
        </a:p>
      </dgm:t>
    </dgm:pt>
    <dgm:pt modelId="{47AC6691-62BA-4583-82AB-9467941E96FF}" type="parTrans" cxnId="{9FD90637-4348-4E10-98A7-E3CEA172B18F}">
      <dgm:prSet/>
      <dgm:spPr/>
      <dgm:t>
        <a:bodyPr/>
        <a:lstStyle/>
        <a:p>
          <a:endParaRPr lang="en-US"/>
        </a:p>
      </dgm:t>
    </dgm:pt>
    <dgm:pt modelId="{61DFC97A-2FC1-4971-B5E3-B8077430CBDA}" type="sibTrans" cxnId="{9FD90637-4348-4E10-98A7-E3CEA172B18F}">
      <dgm:prSet/>
      <dgm:spPr/>
      <dgm:t>
        <a:bodyPr/>
        <a:lstStyle/>
        <a:p>
          <a:endParaRPr lang="en-US"/>
        </a:p>
      </dgm:t>
    </dgm:pt>
    <dgm:pt modelId="{A7B45C07-A75B-490A-B7AB-9AD37A54A582}" type="pres">
      <dgm:prSet presAssocID="{36DEF82D-F4CB-40A4-B4C3-F19FDB4451F5}" presName="cycle" presStyleCnt="0">
        <dgm:presLayoutVars>
          <dgm:dir/>
          <dgm:resizeHandles val="exact"/>
        </dgm:presLayoutVars>
      </dgm:prSet>
      <dgm:spPr/>
      <dgm:t>
        <a:bodyPr/>
        <a:lstStyle/>
        <a:p>
          <a:endParaRPr lang="en-US"/>
        </a:p>
      </dgm:t>
    </dgm:pt>
    <dgm:pt modelId="{7C90A07F-AE53-473F-80DD-2E53760F25D4}" type="pres">
      <dgm:prSet presAssocID="{8BB64697-06B4-4FB4-A3CF-F6864FBB94AA}" presName="node" presStyleLbl="node1" presStyleIdx="0" presStyleCnt="5">
        <dgm:presLayoutVars>
          <dgm:bulletEnabled val="1"/>
        </dgm:presLayoutVars>
      </dgm:prSet>
      <dgm:spPr/>
      <dgm:t>
        <a:bodyPr/>
        <a:lstStyle/>
        <a:p>
          <a:endParaRPr lang="en-US"/>
        </a:p>
      </dgm:t>
    </dgm:pt>
    <dgm:pt modelId="{EA43ED1E-F3E5-4447-A797-71981E9E9628}" type="pres">
      <dgm:prSet presAssocID="{8BB64697-06B4-4FB4-A3CF-F6864FBB94AA}" presName="spNode" presStyleCnt="0"/>
      <dgm:spPr/>
    </dgm:pt>
    <dgm:pt modelId="{B4ED779F-00C6-4313-B055-B8EE6BB2FCA2}" type="pres">
      <dgm:prSet presAssocID="{61DFC97A-2FC1-4971-B5E3-B8077430CBDA}" presName="sibTrans" presStyleLbl="sibTrans1D1" presStyleIdx="0" presStyleCnt="5"/>
      <dgm:spPr/>
      <dgm:t>
        <a:bodyPr/>
        <a:lstStyle/>
        <a:p>
          <a:endParaRPr lang="en-US"/>
        </a:p>
      </dgm:t>
    </dgm:pt>
    <dgm:pt modelId="{36B25341-35D0-4787-9D58-08989420275D}" type="pres">
      <dgm:prSet presAssocID="{A15E1145-9A70-4653-AE3F-2D3615BAEDE0}" presName="node" presStyleLbl="node1" presStyleIdx="1" presStyleCnt="5">
        <dgm:presLayoutVars>
          <dgm:bulletEnabled val="1"/>
        </dgm:presLayoutVars>
      </dgm:prSet>
      <dgm:spPr/>
      <dgm:t>
        <a:bodyPr/>
        <a:lstStyle/>
        <a:p>
          <a:endParaRPr lang="en-US"/>
        </a:p>
      </dgm:t>
    </dgm:pt>
    <dgm:pt modelId="{6982F4FA-7DE4-4B74-86ED-2585BEF5CB4A}" type="pres">
      <dgm:prSet presAssocID="{A15E1145-9A70-4653-AE3F-2D3615BAEDE0}" presName="spNode" presStyleCnt="0"/>
      <dgm:spPr/>
    </dgm:pt>
    <dgm:pt modelId="{294C13F3-2445-491B-AFEE-2761DA9627E5}" type="pres">
      <dgm:prSet presAssocID="{A76F1DA0-5EDE-4E17-AE01-D4630547B7BD}" presName="sibTrans" presStyleLbl="sibTrans1D1" presStyleIdx="1" presStyleCnt="5"/>
      <dgm:spPr/>
      <dgm:t>
        <a:bodyPr/>
        <a:lstStyle/>
        <a:p>
          <a:endParaRPr lang="en-US"/>
        </a:p>
      </dgm:t>
    </dgm:pt>
    <dgm:pt modelId="{5ECE05D8-6532-410C-9F54-E70A876F1EB3}" type="pres">
      <dgm:prSet presAssocID="{2C2F444E-1252-4360-8947-BA309D786F3A}" presName="node" presStyleLbl="node1" presStyleIdx="2" presStyleCnt="5">
        <dgm:presLayoutVars>
          <dgm:bulletEnabled val="1"/>
        </dgm:presLayoutVars>
      </dgm:prSet>
      <dgm:spPr/>
      <dgm:t>
        <a:bodyPr/>
        <a:lstStyle/>
        <a:p>
          <a:endParaRPr lang="en-US"/>
        </a:p>
      </dgm:t>
    </dgm:pt>
    <dgm:pt modelId="{4937C0F6-53D0-4B82-9F49-C7998485D019}" type="pres">
      <dgm:prSet presAssocID="{2C2F444E-1252-4360-8947-BA309D786F3A}" presName="spNode" presStyleCnt="0"/>
      <dgm:spPr/>
    </dgm:pt>
    <dgm:pt modelId="{E02E9335-2351-4D98-A528-D6F0AB59FC79}" type="pres">
      <dgm:prSet presAssocID="{17B7D5AB-921C-4D7C-BBD5-1EE619DF0BB5}" presName="sibTrans" presStyleLbl="sibTrans1D1" presStyleIdx="2" presStyleCnt="5"/>
      <dgm:spPr/>
      <dgm:t>
        <a:bodyPr/>
        <a:lstStyle/>
        <a:p>
          <a:endParaRPr lang="en-US"/>
        </a:p>
      </dgm:t>
    </dgm:pt>
    <dgm:pt modelId="{995C95F4-B94B-4C14-9690-56D8A3A74B38}" type="pres">
      <dgm:prSet presAssocID="{8D9AE5D1-5AD0-4A9D-BE7A-9A5F9369211E}" presName="node" presStyleLbl="node1" presStyleIdx="3" presStyleCnt="5">
        <dgm:presLayoutVars>
          <dgm:bulletEnabled val="1"/>
        </dgm:presLayoutVars>
      </dgm:prSet>
      <dgm:spPr/>
      <dgm:t>
        <a:bodyPr/>
        <a:lstStyle/>
        <a:p>
          <a:endParaRPr lang="en-US"/>
        </a:p>
      </dgm:t>
    </dgm:pt>
    <dgm:pt modelId="{38C28415-7313-4965-9661-6E108734CBB1}" type="pres">
      <dgm:prSet presAssocID="{8D9AE5D1-5AD0-4A9D-BE7A-9A5F9369211E}" presName="spNode" presStyleCnt="0"/>
      <dgm:spPr/>
    </dgm:pt>
    <dgm:pt modelId="{20C86DF7-B227-4F43-96ED-BA3D3693512F}" type="pres">
      <dgm:prSet presAssocID="{7232E91E-77D8-46C7-AB8D-FAD0863408CB}" presName="sibTrans" presStyleLbl="sibTrans1D1" presStyleIdx="3" presStyleCnt="5"/>
      <dgm:spPr/>
      <dgm:t>
        <a:bodyPr/>
        <a:lstStyle/>
        <a:p>
          <a:endParaRPr lang="en-US"/>
        </a:p>
      </dgm:t>
    </dgm:pt>
    <dgm:pt modelId="{7CE26DB4-54E6-40CD-BACA-D670E630BD88}" type="pres">
      <dgm:prSet presAssocID="{56B9C642-5E2B-45C5-9212-7C0098332366}" presName="node" presStyleLbl="node1" presStyleIdx="4" presStyleCnt="5">
        <dgm:presLayoutVars>
          <dgm:bulletEnabled val="1"/>
        </dgm:presLayoutVars>
      </dgm:prSet>
      <dgm:spPr/>
      <dgm:t>
        <a:bodyPr/>
        <a:lstStyle/>
        <a:p>
          <a:endParaRPr lang="en-US"/>
        </a:p>
      </dgm:t>
    </dgm:pt>
    <dgm:pt modelId="{2484D1FA-F654-46B5-872A-39F976051E35}" type="pres">
      <dgm:prSet presAssocID="{56B9C642-5E2B-45C5-9212-7C0098332366}" presName="spNode" presStyleCnt="0"/>
      <dgm:spPr/>
    </dgm:pt>
    <dgm:pt modelId="{6AD4B4C6-026B-49C6-9BF0-3B2561E75851}" type="pres">
      <dgm:prSet presAssocID="{3FF95122-B719-47C2-B355-CBE3F0303BB0}" presName="sibTrans" presStyleLbl="sibTrans1D1" presStyleIdx="4" presStyleCnt="5"/>
      <dgm:spPr/>
      <dgm:t>
        <a:bodyPr/>
        <a:lstStyle/>
        <a:p>
          <a:endParaRPr lang="en-US"/>
        </a:p>
      </dgm:t>
    </dgm:pt>
  </dgm:ptLst>
  <dgm:cxnLst>
    <dgm:cxn modelId="{9E202D43-32D2-4A9A-962E-D6051439F352}" type="presOf" srcId="{7232E91E-77D8-46C7-AB8D-FAD0863408CB}" destId="{20C86DF7-B227-4F43-96ED-BA3D3693512F}" srcOrd="0" destOrd="0" presId="urn:microsoft.com/office/officeart/2005/8/layout/cycle5"/>
    <dgm:cxn modelId="{BA71211E-8D73-41D5-8297-06C79FB9EAF8}" type="presOf" srcId="{A76F1DA0-5EDE-4E17-AE01-D4630547B7BD}" destId="{294C13F3-2445-491B-AFEE-2761DA9627E5}" srcOrd="0" destOrd="0" presId="urn:microsoft.com/office/officeart/2005/8/layout/cycle5"/>
    <dgm:cxn modelId="{F245F98C-E2F8-40EC-93F2-983B6187E780}" srcId="{36DEF82D-F4CB-40A4-B4C3-F19FDB4451F5}" destId="{56B9C642-5E2B-45C5-9212-7C0098332366}" srcOrd="4" destOrd="0" parTransId="{85E7015C-3F3A-4171-9894-A0073FE00B15}" sibTransId="{3FF95122-B719-47C2-B355-CBE3F0303BB0}"/>
    <dgm:cxn modelId="{F943E483-76E5-4BE0-B9B7-117F50A506BC}" srcId="{36DEF82D-F4CB-40A4-B4C3-F19FDB4451F5}" destId="{8D9AE5D1-5AD0-4A9D-BE7A-9A5F9369211E}" srcOrd="3" destOrd="0" parTransId="{271C31D5-3E2F-4588-909F-9A6B2326BFF9}" sibTransId="{7232E91E-77D8-46C7-AB8D-FAD0863408CB}"/>
    <dgm:cxn modelId="{46F02CDF-83B0-4E81-8F27-6D53EFBB5908}" type="presOf" srcId="{A15E1145-9A70-4653-AE3F-2D3615BAEDE0}" destId="{36B25341-35D0-4787-9D58-08989420275D}" srcOrd="0" destOrd="0" presId="urn:microsoft.com/office/officeart/2005/8/layout/cycle5"/>
    <dgm:cxn modelId="{8882CBDB-0C49-4A7F-B4A4-521F86D9309F}" type="presOf" srcId="{3FF95122-B719-47C2-B355-CBE3F0303BB0}" destId="{6AD4B4C6-026B-49C6-9BF0-3B2561E75851}" srcOrd="0" destOrd="0" presId="urn:microsoft.com/office/officeart/2005/8/layout/cycle5"/>
    <dgm:cxn modelId="{FF014A37-E8DD-4650-8A72-11C4C5323270}" type="presOf" srcId="{56B9C642-5E2B-45C5-9212-7C0098332366}" destId="{7CE26DB4-54E6-40CD-BACA-D670E630BD88}" srcOrd="0" destOrd="0" presId="urn:microsoft.com/office/officeart/2005/8/layout/cycle5"/>
    <dgm:cxn modelId="{5D19AA3D-92B3-4ED6-BF37-1D72789FBE1D}" srcId="{36DEF82D-F4CB-40A4-B4C3-F19FDB4451F5}" destId="{2C2F444E-1252-4360-8947-BA309D786F3A}" srcOrd="2" destOrd="0" parTransId="{4E9A8C85-A573-4FE2-B0DE-8AEB5386F4B4}" sibTransId="{17B7D5AB-921C-4D7C-BBD5-1EE619DF0BB5}"/>
    <dgm:cxn modelId="{923C89C2-C879-4DC9-9BA8-9256645B3CBA}" type="presOf" srcId="{36DEF82D-F4CB-40A4-B4C3-F19FDB4451F5}" destId="{A7B45C07-A75B-490A-B7AB-9AD37A54A582}" srcOrd="0" destOrd="0" presId="urn:microsoft.com/office/officeart/2005/8/layout/cycle5"/>
    <dgm:cxn modelId="{9FD90637-4348-4E10-98A7-E3CEA172B18F}" srcId="{36DEF82D-F4CB-40A4-B4C3-F19FDB4451F5}" destId="{8BB64697-06B4-4FB4-A3CF-F6864FBB94AA}" srcOrd="0" destOrd="0" parTransId="{47AC6691-62BA-4583-82AB-9467941E96FF}" sibTransId="{61DFC97A-2FC1-4971-B5E3-B8077430CBDA}"/>
    <dgm:cxn modelId="{EC4999D2-7510-43EC-B3AB-7A42C92EF886}" type="presOf" srcId="{17B7D5AB-921C-4D7C-BBD5-1EE619DF0BB5}" destId="{E02E9335-2351-4D98-A528-D6F0AB59FC79}" srcOrd="0" destOrd="0" presId="urn:microsoft.com/office/officeart/2005/8/layout/cycle5"/>
    <dgm:cxn modelId="{5C0804E2-4771-46B4-AC6B-C85B16AC61D6}" type="presOf" srcId="{2C2F444E-1252-4360-8947-BA309D786F3A}" destId="{5ECE05D8-6532-410C-9F54-E70A876F1EB3}" srcOrd="0" destOrd="0" presId="urn:microsoft.com/office/officeart/2005/8/layout/cycle5"/>
    <dgm:cxn modelId="{E5CD010F-52CA-4CDB-AEDC-3129D7657B1F}" type="presOf" srcId="{8BB64697-06B4-4FB4-A3CF-F6864FBB94AA}" destId="{7C90A07F-AE53-473F-80DD-2E53760F25D4}" srcOrd="0" destOrd="0" presId="urn:microsoft.com/office/officeart/2005/8/layout/cycle5"/>
    <dgm:cxn modelId="{44D92C93-CF24-4DBF-AD03-CF401B4D1DF1}" type="presOf" srcId="{8D9AE5D1-5AD0-4A9D-BE7A-9A5F9369211E}" destId="{995C95F4-B94B-4C14-9690-56D8A3A74B38}" srcOrd="0" destOrd="0" presId="urn:microsoft.com/office/officeart/2005/8/layout/cycle5"/>
    <dgm:cxn modelId="{FB1DBC48-7B33-49B3-8FFC-8505AC5E803C}" srcId="{36DEF82D-F4CB-40A4-B4C3-F19FDB4451F5}" destId="{A15E1145-9A70-4653-AE3F-2D3615BAEDE0}" srcOrd="1" destOrd="0" parTransId="{45713E05-65D2-4F18-B275-A68595B468CA}" sibTransId="{A76F1DA0-5EDE-4E17-AE01-D4630547B7BD}"/>
    <dgm:cxn modelId="{01F699BD-8AA9-43D6-AA4F-378996DC705B}" type="presOf" srcId="{61DFC97A-2FC1-4971-B5E3-B8077430CBDA}" destId="{B4ED779F-00C6-4313-B055-B8EE6BB2FCA2}" srcOrd="0" destOrd="0" presId="urn:microsoft.com/office/officeart/2005/8/layout/cycle5"/>
    <dgm:cxn modelId="{95BF1C02-9540-49F2-BFCA-C1D40EF84D69}" type="presParOf" srcId="{A7B45C07-A75B-490A-B7AB-9AD37A54A582}" destId="{7C90A07F-AE53-473F-80DD-2E53760F25D4}" srcOrd="0" destOrd="0" presId="urn:microsoft.com/office/officeart/2005/8/layout/cycle5"/>
    <dgm:cxn modelId="{B9501E47-0567-4F17-8B6D-44AB4BF7809A}" type="presParOf" srcId="{A7B45C07-A75B-490A-B7AB-9AD37A54A582}" destId="{EA43ED1E-F3E5-4447-A797-71981E9E9628}" srcOrd="1" destOrd="0" presId="urn:microsoft.com/office/officeart/2005/8/layout/cycle5"/>
    <dgm:cxn modelId="{6C573019-8424-449A-B484-FED4BF8AEB7E}" type="presParOf" srcId="{A7B45C07-A75B-490A-B7AB-9AD37A54A582}" destId="{B4ED779F-00C6-4313-B055-B8EE6BB2FCA2}" srcOrd="2" destOrd="0" presId="urn:microsoft.com/office/officeart/2005/8/layout/cycle5"/>
    <dgm:cxn modelId="{C0C64D5B-9EB9-4AB5-8FAB-293262C8B4BA}" type="presParOf" srcId="{A7B45C07-A75B-490A-B7AB-9AD37A54A582}" destId="{36B25341-35D0-4787-9D58-08989420275D}" srcOrd="3" destOrd="0" presId="urn:microsoft.com/office/officeart/2005/8/layout/cycle5"/>
    <dgm:cxn modelId="{1118E9E6-92E3-485A-B4B2-627810135041}" type="presParOf" srcId="{A7B45C07-A75B-490A-B7AB-9AD37A54A582}" destId="{6982F4FA-7DE4-4B74-86ED-2585BEF5CB4A}" srcOrd="4" destOrd="0" presId="urn:microsoft.com/office/officeart/2005/8/layout/cycle5"/>
    <dgm:cxn modelId="{DCB1A4A3-5E7D-4E18-914F-E6349DD1F819}" type="presParOf" srcId="{A7B45C07-A75B-490A-B7AB-9AD37A54A582}" destId="{294C13F3-2445-491B-AFEE-2761DA9627E5}" srcOrd="5" destOrd="0" presId="urn:microsoft.com/office/officeart/2005/8/layout/cycle5"/>
    <dgm:cxn modelId="{6E569E98-52BC-4561-94CA-E2F9828A99FB}" type="presParOf" srcId="{A7B45C07-A75B-490A-B7AB-9AD37A54A582}" destId="{5ECE05D8-6532-410C-9F54-E70A876F1EB3}" srcOrd="6" destOrd="0" presId="urn:microsoft.com/office/officeart/2005/8/layout/cycle5"/>
    <dgm:cxn modelId="{644E83EC-C6C8-4DDD-8BB2-DEEDDBAD378B}" type="presParOf" srcId="{A7B45C07-A75B-490A-B7AB-9AD37A54A582}" destId="{4937C0F6-53D0-4B82-9F49-C7998485D019}" srcOrd="7" destOrd="0" presId="urn:microsoft.com/office/officeart/2005/8/layout/cycle5"/>
    <dgm:cxn modelId="{B167B50E-ADA8-4598-9BAC-F39F8E47DF1D}" type="presParOf" srcId="{A7B45C07-A75B-490A-B7AB-9AD37A54A582}" destId="{E02E9335-2351-4D98-A528-D6F0AB59FC79}" srcOrd="8" destOrd="0" presId="urn:microsoft.com/office/officeart/2005/8/layout/cycle5"/>
    <dgm:cxn modelId="{40930048-E93F-4496-BD57-9C80E55C1419}" type="presParOf" srcId="{A7B45C07-A75B-490A-B7AB-9AD37A54A582}" destId="{995C95F4-B94B-4C14-9690-56D8A3A74B38}" srcOrd="9" destOrd="0" presId="urn:microsoft.com/office/officeart/2005/8/layout/cycle5"/>
    <dgm:cxn modelId="{543E4390-A71C-4FE2-BD38-636BC6EC751D}" type="presParOf" srcId="{A7B45C07-A75B-490A-B7AB-9AD37A54A582}" destId="{38C28415-7313-4965-9661-6E108734CBB1}" srcOrd="10" destOrd="0" presId="urn:microsoft.com/office/officeart/2005/8/layout/cycle5"/>
    <dgm:cxn modelId="{3C0212BF-4FBE-489C-A116-5789228A8EA8}" type="presParOf" srcId="{A7B45C07-A75B-490A-B7AB-9AD37A54A582}" destId="{20C86DF7-B227-4F43-96ED-BA3D3693512F}" srcOrd="11" destOrd="0" presId="urn:microsoft.com/office/officeart/2005/8/layout/cycle5"/>
    <dgm:cxn modelId="{D6C5A9EB-10A7-482B-851E-5C4D29FF65EB}" type="presParOf" srcId="{A7B45C07-A75B-490A-B7AB-9AD37A54A582}" destId="{7CE26DB4-54E6-40CD-BACA-D670E630BD88}" srcOrd="12" destOrd="0" presId="urn:microsoft.com/office/officeart/2005/8/layout/cycle5"/>
    <dgm:cxn modelId="{E21AC7AE-9C4B-40F8-B586-658CE87C9A77}" type="presParOf" srcId="{A7B45C07-A75B-490A-B7AB-9AD37A54A582}" destId="{2484D1FA-F654-46B5-872A-39F976051E35}" srcOrd="13" destOrd="0" presId="urn:microsoft.com/office/officeart/2005/8/layout/cycle5"/>
    <dgm:cxn modelId="{F7088C8A-2C10-4105-AA9B-3E3DDCCF3E15}" type="presParOf" srcId="{A7B45C07-A75B-490A-B7AB-9AD37A54A582}" destId="{6AD4B4C6-026B-49C6-9BF0-3B2561E75851}" srcOrd="14"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90A07F-AE53-473F-80DD-2E53760F25D4}">
      <dsp:nvSpPr>
        <dsp:cNvPr id="0" name=""/>
        <dsp:cNvSpPr/>
      </dsp:nvSpPr>
      <dsp:spPr>
        <a:xfrm>
          <a:off x="2933439" y="2899"/>
          <a:ext cx="1600720" cy="1040468"/>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u="sng" kern="1200" dirty="0" smtClean="0"/>
            <a:t>SEGMENTATION</a:t>
          </a:r>
          <a:endParaRPr lang="en-US" sz="1400" b="1" u="sng" kern="1200" dirty="0"/>
        </a:p>
      </dsp:txBody>
      <dsp:txXfrm>
        <a:off x="2984230" y="53690"/>
        <a:ext cx="1499138" cy="938886"/>
      </dsp:txXfrm>
    </dsp:sp>
    <dsp:sp modelId="{B4ED779F-00C6-4313-B055-B8EE6BB2FCA2}">
      <dsp:nvSpPr>
        <dsp:cNvPr id="0" name=""/>
        <dsp:cNvSpPr/>
      </dsp:nvSpPr>
      <dsp:spPr>
        <a:xfrm>
          <a:off x="1656046" y="523133"/>
          <a:ext cx="4155506" cy="4155506"/>
        </a:xfrm>
        <a:custGeom>
          <a:avLst/>
          <a:gdLst/>
          <a:ahLst/>
          <a:cxnLst/>
          <a:rect l="0" t="0" r="0" b="0"/>
          <a:pathLst>
            <a:path>
              <a:moveTo>
                <a:pt x="3092313" y="264544"/>
              </a:moveTo>
              <a:arcTo wR="2077753" hR="2077753" stAng="17953723" swAng="1211082"/>
            </a:path>
          </a:pathLst>
        </a:custGeom>
        <a:noFill/>
        <a:ln w="100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36B25341-35D0-4787-9D58-08989420275D}">
      <dsp:nvSpPr>
        <dsp:cNvPr id="0" name=""/>
        <dsp:cNvSpPr/>
      </dsp:nvSpPr>
      <dsp:spPr>
        <a:xfrm>
          <a:off x="4909500" y="1438591"/>
          <a:ext cx="1600720" cy="1040468"/>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u="sng" kern="1200" dirty="0" smtClean="0"/>
            <a:t>REPERESENTATION AND DESCRIPTION</a:t>
          </a:r>
          <a:endParaRPr lang="en-US" sz="1400" u="sng" kern="1200" dirty="0"/>
        </a:p>
      </dsp:txBody>
      <dsp:txXfrm>
        <a:off x="4960291" y="1489382"/>
        <a:ext cx="1499138" cy="938886"/>
      </dsp:txXfrm>
    </dsp:sp>
    <dsp:sp modelId="{294C13F3-2445-491B-AFEE-2761DA9627E5}">
      <dsp:nvSpPr>
        <dsp:cNvPr id="0" name=""/>
        <dsp:cNvSpPr/>
      </dsp:nvSpPr>
      <dsp:spPr>
        <a:xfrm>
          <a:off x="1656046" y="523133"/>
          <a:ext cx="4155506" cy="4155506"/>
        </a:xfrm>
        <a:custGeom>
          <a:avLst/>
          <a:gdLst/>
          <a:ahLst/>
          <a:cxnLst/>
          <a:rect l="0" t="0" r="0" b="0"/>
          <a:pathLst>
            <a:path>
              <a:moveTo>
                <a:pt x="4150515" y="2221672"/>
              </a:moveTo>
              <a:arcTo wR="2077753" hR="2077753" stAng="21838313" swAng="1359373"/>
            </a:path>
          </a:pathLst>
        </a:custGeom>
        <a:noFill/>
        <a:ln w="100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5ECE05D8-6532-410C-9F54-E70A876F1EB3}">
      <dsp:nvSpPr>
        <dsp:cNvPr id="0" name=""/>
        <dsp:cNvSpPr/>
      </dsp:nvSpPr>
      <dsp:spPr>
        <a:xfrm>
          <a:off x="4154712" y="3761589"/>
          <a:ext cx="1600720" cy="1040468"/>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u="sng" kern="1200" dirty="0" smtClean="0"/>
            <a:t>RECOGNITION AND INTEPRETATION</a:t>
          </a:r>
          <a:endParaRPr lang="en-US" sz="1400" u="sng" kern="1200" dirty="0"/>
        </a:p>
      </dsp:txBody>
      <dsp:txXfrm>
        <a:off x="4205503" y="3812380"/>
        <a:ext cx="1499138" cy="938886"/>
      </dsp:txXfrm>
    </dsp:sp>
    <dsp:sp modelId="{E02E9335-2351-4D98-A528-D6F0AB59FC79}">
      <dsp:nvSpPr>
        <dsp:cNvPr id="0" name=""/>
        <dsp:cNvSpPr/>
      </dsp:nvSpPr>
      <dsp:spPr>
        <a:xfrm>
          <a:off x="1656046" y="523133"/>
          <a:ext cx="4155506" cy="4155506"/>
        </a:xfrm>
        <a:custGeom>
          <a:avLst/>
          <a:gdLst/>
          <a:ahLst/>
          <a:cxnLst/>
          <a:rect l="0" t="0" r="0" b="0"/>
          <a:pathLst>
            <a:path>
              <a:moveTo>
                <a:pt x="2332590" y="4139818"/>
              </a:moveTo>
              <a:arcTo wR="2077753" hR="2077753" stAng="4977294" swAng="845411"/>
            </a:path>
          </a:pathLst>
        </a:custGeom>
        <a:noFill/>
        <a:ln w="100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995C95F4-B94B-4C14-9690-56D8A3A74B38}">
      <dsp:nvSpPr>
        <dsp:cNvPr id="0" name=""/>
        <dsp:cNvSpPr/>
      </dsp:nvSpPr>
      <dsp:spPr>
        <a:xfrm>
          <a:off x="1712166" y="3761589"/>
          <a:ext cx="1600720" cy="1040468"/>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u="sng" kern="1200" dirty="0" smtClean="0"/>
            <a:t>IMAGE ACQUISITION</a:t>
          </a:r>
          <a:endParaRPr lang="en-US" sz="1400" u="sng" kern="1200" dirty="0"/>
        </a:p>
      </dsp:txBody>
      <dsp:txXfrm>
        <a:off x="1762957" y="3812380"/>
        <a:ext cx="1499138" cy="938886"/>
      </dsp:txXfrm>
    </dsp:sp>
    <dsp:sp modelId="{20C86DF7-B227-4F43-96ED-BA3D3693512F}">
      <dsp:nvSpPr>
        <dsp:cNvPr id="0" name=""/>
        <dsp:cNvSpPr/>
      </dsp:nvSpPr>
      <dsp:spPr>
        <a:xfrm>
          <a:off x="1656046" y="523133"/>
          <a:ext cx="4155506" cy="4155506"/>
        </a:xfrm>
        <a:custGeom>
          <a:avLst/>
          <a:gdLst/>
          <a:ahLst/>
          <a:cxnLst/>
          <a:rect l="0" t="0" r="0" b="0"/>
          <a:pathLst>
            <a:path>
              <a:moveTo>
                <a:pt x="220377" y="3008996"/>
              </a:moveTo>
              <a:arcTo wR="2077753" hR="2077753" stAng="9202314" swAng="1359373"/>
            </a:path>
          </a:pathLst>
        </a:custGeom>
        <a:noFill/>
        <a:ln w="100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7CE26DB4-54E6-40CD-BACA-D670E630BD88}">
      <dsp:nvSpPr>
        <dsp:cNvPr id="0" name=""/>
        <dsp:cNvSpPr/>
      </dsp:nvSpPr>
      <dsp:spPr>
        <a:xfrm>
          <a:off x="957378" y="1438591"/>
          <a:ext cx="1600720" cy="1040468"/>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u="sng" kern="1200" dirty="0" smtClean="0"/>
            <a:t>PREPROCESSING</a:t>
          </a:r>
          <a:endParaRPr lang="en-US" sz="1400" u="sng" kern="1200" dirty="0"/>
        </a:p>
      </dsp:txBody>
      <dsp:txXfrm>
        <a:off x="1008169" y="1489382"/>
        <a:ext cx="1499138" cy="938886"/>
      </dsp:txXfrm>
    </dsp:sp>
    <dsp:sp modelId="{6AD4B4C6-026B-49C6-9BF0-3B2561E75851}">
      <dsp:nvSpPr>
        <dsp:cNvPr id="0" name=""/>
        <dsp:cNvSpPr/>
      </dsp:nvSpPr>
      <dsp:spPr>
        <a:xfrm>
          <a:off x="1656046" y="523133"/>
          <a:ext cx="4155506" cy="4155506"/>
        </a:xfrm>
        <a:custGeom>
          <a:avLst/>
          <a:gdLst/>
          <a:ahLst/>
          <a:cxnLst/>
          <a:rect l="0" t="0" r="0" b="0"/>
          <a:pathLst>
            <a:path>
              <a:moveTo>
                <a:pt x="499858" y="725974"/>
              </a:moveTo>
              <a:arcTo wR="2077753" hR="2077753" stAng="13235195" swAng="1211082"/>
            </a:path>
          </a:pathLst>
        </a:custGeom>
        <a:noFill/>
        <a:ln w="100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7.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B4E266E-D650-4D45-AFD6-C77FF8283579}" type="datetimeFigureOut">
              <a:rPr lang="en-US" smtClean="0"/>
              <a:pPr/>
              <a:t>5/8/2014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556FD7D-6166-47ED-9CBF-6A11821D4D3C}" type="slidenum">
              <a:rPr lang="en-US" smtClean="0"/>
              <a:pPr/>
              <a:t>‹#›</a:t>
            </a:fld>
            <a:endParaRPr lang="en-US" dirty="0"/>
          </a:p>
        </p:txBody>
      </p:sp>
    </p:spTree>
    <p:extLst>
      <p:ext uri="{BB962C8B-B14F-4D97-AF65-F5344CB8AC3E}">
        <p14:creationId xmlns:p14="http://schemas.microsoft.com/office/powerpoint/2010/main" val="2162752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56FD7D-6166-47ED-9CBF-6A11821D4D3C}" type="slidenum">
              <a:rPr lang="en-US" smtClean="0"/>
              <a:pPr/>
              <a:t>1</a:t>
            </a:fld>
            <a:endParaRPr lang="en-US" dirty="0"/>
          </a:p>
        </p:txBody>
      </p:sp>
    </p:spTree>
    <p:extLst>
      <p:ext uri="{BB962C8B-B14F-4D97-AF65-F5344CB8AC3E}">
        <p14:creationId xmlns:p14="http://schemas.microsoft.com/office/powerpoint/2010/main" val="30855273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3588" cy="3429000"/>
          </a:xfrm>
        </p:spPr>
        <p:style>
          <a:lnRef idx="2">
            <a:schemeClr val="accent1">
              <a:shade val="50000"/>
            </a:schemeClr>
          </a:lnRef>
          <a:fillRef idx="1">
            <a:schemeClr val="accent1"/>
          </a:fillRef>
          <a:effectRef idx="0">
            <a:schemeClr val="accent1"/>
          </a:effectRef>
          <a:fontRef idx="minor">
            <a:schemeClr val="lt1"/>
          </a:fontRef>
        </p:style>
      </p:sp>
      <p:sp>
        <p:nvSpPr>
          <p:cNvPr id="3" name="Notes Placeholder 2"/>
          <p:cNvSpPr txBox="1">
            <a:spLocks noGrp="1"/>
          </p:cNvSpPr>
          <p:nvPr>
            <p:ph type="body" sz="quarter" idx="1"/>
          </p:nvPr>
        </p:nvSpPr>
        <p:spPr>
          <a:xfrm>
            <a:off x="685800" y="4343400"/>
            <a:ext cx="5486400" cy="276999"/>
          </a:xfrm>
        </p:spPr>
        <p:txBody>
          <a:bodyPr wrap="square" lIns="91440" tIns="45720" rIns="91440" bIns="45720" anchor="t" anchorCtr="0">
            <a:spAutoFit/>
          </a:bodyPr>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algn="just">
              <a:lnSpc>
                <a:spcPct val="80000"/>
              </a:lnSpc>
            </a:pPr>
            <a:r>
              <a:rPr lang="en-US" sz="1200" dirty="0" smtClean="0"/>
              <a:t>Histogram are constructed by splitting the range of the data into equal-sized bins (called classes). Then for each bin, the number of points from the data set that fall into each bin are counted.  </a:t>
            </a:r>
          </a:p>
          <a:p>
            <a:pPr algn="just">
              <a:lnSpc>
                <a:spcPct val="80000"/>
              </a:lnSpc>
            </a:pPr>
            <a:r>
              <a:rPr lang="en-US" sz="1200" dirty="0" smtClean="0"/>
              <a:t>Vertical axis: Frequency (i.e., counts for each bin) </a:t>
            </a:r>
          </a:p>
          <a:p>
            <a:pPr algn="just">
              <a:lnSpc>
                <a:spcPct val="80000"/>
              </a:lnSpc>
            </a:pPr>
            <a:r>
              <a:rPr lang="en-US" sz="1200" dirty="0" smtClean="0"/>
              <a:t>Horizontal axis: Response variable</a:t>
            </a:r>
          </a:p>
          <a:p>
            <a:pPr algn="just">
              <a:lnSpc>
                <a:spcPct val="80000"/>
              </a:lnSpc>
            </a:pPr>
            <a:r>
              <a:rPr lang="en-US" sz="1200" dirty="0" smtClean="0"/>
              <a:t>In image histograms the pixels form the horizontal axis </a:t>
            </a:r>
          </a:p>
          <a:p>
            <a:pPr algn="just">
              <a:lnSpc>
                <a:spcPct val="80000"/>
              </a:lnSpc>
            </a:pPr>
            <a:r>
              <a:rPr lang="en-US" sz="1200" dirty="0" smtClean="0"/>
              <a:t>In Matlab histograms for images can be constructed using the imhist command.</a:t>
            </a:r>
          </a:p>
          <a:p>
            <a:pPr algn="just">
              <a:lnSpc>
                <a:spcPct val="80000"/>
              </a:lnSpc>
            </a:pPr>
            <a:endParaRPr lang="en-US" sz="1200" dirty="0" smtClean="0"/>
          </a:p>
          <a:p>
            <a:r>
              <a:rPr lang="en-US" dirty="0" smtClean="0"/>
              <a:t>Horizontal </a:t>
            </a:r>
            <a:r>
              <a:rPr lang="en-US" dirty="0" smtClean="0"/>
              <a:t>axis: Response </a:t>
            </a:r>
            <a:r>
              <a:rPr lang="en-US" dirty="0" smtClean="0"/>
              <a:t>variable/pixel intensity</a:t>
            </a:r>
          </a:p>
          <a:p>
            <a:r>
              <a:rPr lang="en-US" dirty="0" smtClean="0"/>
              <a:t>Vertical</a:t>
            </a:r>
            <a:r>
              <a:rPr lang="en-US" baseline="0" dirty="0" smtClean="0"/>
              <a:t> </a:t>
            </a:r>
            <a:r>
              <a:rPr lang="en-US" baseline="0" dirty="0" smtClean="0"/>
              <a:t>axis: pixel </a:t>
            </a:r>
            <a:r>
              <a:rPr lang="en-US" baseline="0" dirty="0" smtClean="0"/>
              <a:t>count</a:t>
            </a:r>
            <a:endParaRPr lang="en-US" dirty="0" smtClean="0"/>
          </a:p>
          <a:p>
            <a:pPr algn="just">
              <a:lnSpc>
                <a:spcPct val="80000"/>
              </a:lnSpc>
            </a:pPr>
            <a:endParaRPr lang="en-US" sz="1200" dirty="0" smtClean="0"/>
          </a:p>
          <a:p>
            <a:pPr lvl="0"/>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50000"/>
              </a:spcBef>
            </a:pPr>
            <a:r>
              <a:rPr lang="en-US" dirty="0" smtClean="0"/>
              <a:t>Thresholding may be viewed as an operation that involves tests against a function T of the form:</a:t>
            </a:r>
          </a:p>
          <a:p>
            <a:pPr>
              <a:spcBef>
                <a:spcPct val="50000"/>
              </a:spcBef>
            </a:pPr>
            <a:r>
              <a:rPr lang="en-US" i="1" dirty="0" smtClean="0"/>
              <a:t>T</a:t>
            </a:r>
            <a:r>
              <a:rPr lang="en-US" dirty="0" smtClean="0"/>
              <a:t> = </a:t>
            </a:r>
            <a:r>
              <a:rPr lang="en-US" i="1" dirty="0" smtClean="0"/>
              <a:t>T</a:t>
            </a:r>
            <a:r>
              <a:rPr lang="en-US" dirty="0" smtClean="0"/>
              <a:t>[</a:t>
            </a:r>
            <a:r>
              <a:rPr lang="en-US" i="1" dirty="0" smtClean="0"/>
              <a:t>x,y,p(x,y),f(x,y)</a:t>
            </a:r>
            <a:r>
              <a:rPr lang="en-US" dirty="0" smtClean="0"/>
              <a:t>]</a:t>
            </a:r>
          </a:p>
          <a:p>
            <a:pPr>
              <a:spcBef>
                <a:spcPct val="50000"/>
              </a:spcBef>
            </a:pPr>
            <a:r>
              <a:rPr lang="en-US" dirty="0" smtClean="0"/>
              <a:t>Where </a:t>
            </a:r>
            <a:r>
              <a:rPr lang="en-US" i="1" dirty="0" smtClean="0"/>
              <a:t>f(x,y</a:t>
            </a:r>
            <a:r>
              <a:rPr lang="en-US" dirty="0" smtClean="0"/>
              <a:t>) is the gray level , and </a:t>
            </a:r>
            <a:r>
              <a:rPr lang="en-US" i="1" dirty="0" smtClean="0"/>
              <a:t>p(x,y)</a:t>
            </a:r>
            <a:r>
              <a:rPr lang="en-US" dirty="0" smtClean="0"/>
              <a:t> is some local property.</a:t>
            </a:r>
          </a:p>
          <a:p>
            <a:pPr>
              <a:spcBef>
                <a:spcPct val="50000"/>
              </a:spcBef>
            </a:pPr>
            <a:r>
              <a:rPr lang="en-US" dirty="0" smtClean="0"/>
              <a:t>Simple </a:t>
            </a:r>
            <a:r>
              <a:rPr lang="en-US" dirty="0" smtClean="0"/>
              <a:t>thresholding </a:t>
            </a:r>
            <a:r>
              <a:rPr lang="en-US" dirty="0" smtClean="0"/>
              <a:t>schemes compare each pixels gray level with a single global threshold. This is referred to as </a:t>
            </a:r>
            <a:r>
              <a:rPr lang="en-US" b="1" dirty="0" smtClean="0"/>
              <a:t>Global </a:t>
            </a:r>
            <a:r>
              <a:rPr lang="en-US" b="1" dirty="0" smtClean="0"/>
              <a:t>Thresholding.</a:t>
            </a:r>
            <a:endParaRPr lang="en-US" b="1" dirty="0" smtClean="0"/>
          </a:p>
          <a:p>
            <a:pPr>
              <a:spcBef>
                <a:spcPct val="50000"/>
              </a:spcBef>
            </a:pPr>
            <a:r>
              <a:rPr lang="en-US" dirty="0" smtClean="0"/>
              <a:t>If T depends on both f(x,y) and p(x,y) then this is referred to a </a:t>
            </a:r>
            <a:r>
              <a:rPr lang="en-US" b="1" dirty="0" smtClean="0"/>
              <a:t>Local Thresholding</a:t>
            </a:r>
            <a:r>
              <a:rPr lang="en-US" dirty="0" smtClean="0"/>
              <a:t>.</a:t>
            </a:r>
          </a:p>
          <a:p>
            <a:pPr>
              <a:spcBef>
                <a:spcPct val="50000"/>
              </a:spcBef>
            </a:pPr>
            <a:endParaRPr lang="en-US" dirty="0" smtClean="0"/>
          </a:p>
          <a:p>
            <a:pPr marL="0" marR="0" indent="0" algn="l" defTabSz="914400" rtl="0" eaLnBrk="1" fontAlgn="auto" latinLnBrk="0" hangingPunct="1">
              <a:lnSpc>
                <a:spcPct val="100000"/>
              </a:lnSpc>
              <a:spcBef>
                <a:spcPct val="50000"/>
              </a:spcBef>
              <a:spcAft>
                <a:spcPts val="0"/>
              </a:spcAft>
              <a:buClrTx/>
              <a:buSzTx/>
              <a:buFontTx/>
              <a:buNone/>
              <a:tabLst/>
              <a:defRPr/>
            </a:pPr>
            <a:r>
              <a:rPr lang="en-US" dirty="0" smtClean="0">
                <a:cs typeface="Times New Roman" pitchFamily="18" charset="0"/>
              </a:rPr>
              <a:t>Thresholding is also used to filter the output of or input to other operators. For instance, in the former case, an </a:t>
            </a:r>
            <a:r>
              <a:rPr lang="en-US" b="1" dirty="0" smtClean="0">
                <a:cs typeface="Times New Roman" pitchFamily="18" charset="0"/>
              </a:rPr>
              <a:t>edge detector</a:t>
            </a:r>
            <a:r>
              <a:rPr lang="en-US" dirty="0" smtClean="0">
                <a:cs typeface="Times New Roman" pitchFamily="18" charset="0"/>
              </a:rPr>
              <a:t> like Sobel  will highlight regions of the image that have high spatial gradients. If we are only interested in gradients above a certain value (</a:t>
            </a:r>
            <a:r>
              <a:rPr lang="en-US" i="1" dirty="0" smtClean="0">
                <a:cs typeface="Times New Roman" pitchFamily="18" charset="0"/>
              </a:rPr>
              <a:t>i.e.</a:t>
            </a:r>
            <a:r>
              <a:rPr lang="en-US" dirty="0" smtClean="0">
                <a:cs typeface="Times New Roman" pitchFamily="18" charset="0"/>
              </a:rPr>
              <a:t> sharp edges), then thresholding can be used to just select the strongest edges and set everything else to black. As an example, </a:t>
            </a:r>
            <a:endParaRPr lang="en-US" dirty="0" smtClean="0"/>
          </a:p>
          <a:p>
            <a:pPr>
              <a:spcBef>
                <a:spcPct val="50000"/>
              </a:spcBef>
            </a:pPr>
            <a:endParaRPr lang="en-US" dirty="0" smtClean="0"/>
          </a:p>
          <a:p>
            <a:endParaRPr lang="en-US" dirty="0"/>
          </a:p>
        </p:txBody>
      </p:sp>
      <p:sp>
        <p:nvSpPr>
          <p:cNvPr id="4" name="Slide Number Placeholder 3"/>
          <p:cNvSpPr>
            <a:spLocks noGrp="1"/>
          </p:cNvSpPr>
          <p:nvPr>
            <p:ph type="sldNum" sz="quarter" idx="10"/>
          </p:nvPr>
        </p:nvSpPr>
        <p:spPr/>
        <p:txBody>
          <a:bodyPr/>
          <a:lstStyle/>
          <a:p>
            <a:fld id="{3556FD7D-6166-47ED-9CBF-6A11821D4D3C}" type="slidenum">
              <a:rPr lang="en-US" smtClean="0"/>
              <a:pPr/>
              <a:t>33</a:t>
            </a:fld>
            <a:endParaRPr lang="en-US" dirty="0"/>
          </a:p>
        </p:txBody>
      </p:sp>
    </p:spTree>
    <p:extLst>
      <p:ext uri="{BB962C8B-B14F-4D97-AF65-F5344CB8AC3E}">
        <p14:creationId xmlns:p14="http://schemas.microsoft.com/office/powerpoint/2010/main" val="4073647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Suppose that the gray-level histogram corresponds to an image, f(x,y), composed of dark objects in a light background, in such a way that object and background pixels have gray levels grouped into two dominant modes. One obvious way to extract the objects from the background is to select a threshold ‘T’ that separates these modes. Then any point (x,y) for which f(x,y) &gt; T is called an object point, otherwise, the point is called a background point.</a:t>
            </a:r>
          </a:p>
          <a:p>
            <a:endParaRPr lang="en-US" dirty="0"/>
          </a:p>
        </p:txBody>
      </p:sp>
      <p:sp>
        <p:nvSpPr>
          <p:cNvPr id="4" name="Slide Number Placeholder 3"/>
          <p:cNvSpPr>
            <a:spLocks noGrp="1"/>
          </p:cNvSpPr>
          <p:nvPr>
            <p:ph type="sldNum" sz="quarter" idx="10"/>
          </p:nvPr>
        </p:nvSpPr>
        <p:spPr/>
        <p:txBody>
          <a:bodyPr/>
          <a:lstStyle/>
          <a:p>
            <a:fld id="{3556FD7D-6166-47ED-9CBF-6A11821D4D3C}" type="slidenum">
              <a:rPr lang="en-US" smtClean="0"/>
              <a:pPr/>
              <a:t>37</a:t>
            </a:fld>
            <a:endParaRPr lang="en-US" dirty="0"/>
          </a:p>
        </p:txBody>
      </p:sp>
    </p:spTree>
    <p:extLst>
      <p:ext uri="{BB962C8B-B14F-4D97-AF65-F5344CB8AC3E}">
        <p14:creationId xmlns:p14="http://schemas.microsoft.com/office/powerpoint/2010/main" val="3671052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Basic Adaptive Thresholding: Images having uneven illumination makes it difficult to segment using histogram, this approach is to divide the original image into sub images and use the above said thresholding process to each of the sub images. </a:t>
            </a:r>
          </a:p>
          <a:p>
            <a:endParaRPr lang="en-US" dirty="0"/>
          </a:p>
        </p:txBody>
      </p:sp>
      <p:sp>
        <p:nvSpPr>
          <p:cNvPr id="4" name="Slide Number Placeholder 3"/>
          <p:cNvSpPr>
            <a:spLocks noGrp="1"/>
          </p:cNvSpPr>
          <p:nvPr>
            <p:ph type="sldNum" sz="quarter" idx="10"/>
          </p:nvPr>
        </p:nvSpPr>
        <p:spPr/>
        <p:txBody>
          <a:bodyPr/>
          <a:lstStyle/>
          <a:p>
            <a:fld id="{3556FD7D-6166-47ED-9CBF-6A11821D4D3C}" type="slidenum">
              <a:rPr lang="en-US" smtClean="0"/>
              <a:pPr/>
              <a:t>38</a:t>
            </a:fld>
            <a:endParaRPr lang="en-US" dirty="0"/>
          </a:p>
        </p:txBody>
      </p:sp>
    </p:spTree>
    <p:extLst>
      <p:ext uri="{BB962C8B-B14F-4D97-AF65-F5344CB8AC3E}">
        <p14:creationId xmlns:p14="http://schemas.microsoft.com/office/powerpoint/2010/main" val="32678188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If for example an image is composed of two types of light objects on a dark background, three or more dominant modes characterize the image histogram.</a:t>
            </a:r>
          </a:p>
          <a:p>
            <a:pPr algn="just"/>
            <a:r>
              <a:rPr lang="en-US" sz="1200" dirty="0" smtClean="0"/>
              <a:t>In such a case the histogram has to be partitioned by multiple thresholds.</a:t>
            </a:r>
          </a:p>
          <a:p>
            <a:pPr algn="just"/>
            <a:r>
              <a:rPr lang="en-US" sz="1200" dirty="0" smtClean="0"/>
              <a:t>Multilevel thresholding classifies a point (x,y) as belonging to one object class </a:t>
            </a:r>
          </a:p>
          <a:p>
            <a:pPr algn="just">
              <a:buFont typeface="Wingdings" pitchFamily="2" charset="2"/>
              <a:buNone/>
            </a:pPr>
            <a:r>
              <a:rPr lang="en-US" sz="1200" dirty="0" smtClean="0"/>
              <a:t>   if T1 &lt; (x,y) &lt;= T2, </a:t>
            </a:r>
          </a:p>
          <a:p>
            <a:pPr algn="just">
              <a:buFont typeface="Wingdings" pitchFamily="2" charset="2"/>
              <a:buNone/>
            </a:pPr>
            <a:r>
              <a:rPr lang="en-US" sz="1200" dirty="0" smtClean="0"/>
              <a:t>   to the other object class </a:t>
            </a:r>
          </a:p>
          <a:p>
            <a:pPr algn="just">
              <a:buFont typeface="Wingdings" pitchFamily="2" charset="2"/>
              <a:buNone/>
            </a:pPr>
            <a:r>
              <a:rPr lang="en-US" sz="1200" dirty="0" smtClean="0"/>
              <a:t>   if f(x,y) &gt; T2 </a:t>
            </a:r>
          </a:p>
          <a:p>
            <a:pPr algn="just">
              <a:buFont typeface="Wingdings" pitchFamily="2" charset="2"/>
              <a:buNone/>
            </a:pPr>
            <a:r>
              <a:rPr lang="en-US" sz="1200" dirty="0" smtClean="0"/>
              <a:t>   and to the background </a:t>
            </a:r>
          </a:p>
          <a:p>
            <a:pPr algn="just">
              <a:buFont typeface="Wingdings" pitchFamily="2" charset="2"/>
              <a:buNone/>
            </a:pPr>
            <a:r>
              <a:rPr lang="en-US" sz="1200" dirty="0" smtClean="0"/>
              <a:t>   if f(x,y) &lt;= T1.</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3556FD7D-6166-47ED-9CBF-6A11821D4D3C}" type="slidenum">
              <a:rPr lang="en-US" smtClean="0"/>
              <a:pPr/>
              <a:t>39</a:t>
            </a:fld>
            <a:endParaRPr lang="en-US" dirty="0"/>
          </a:p>
        </p:txBody>
      </p:sp>
    </p:spTree>
    <p:extLst>
      <p:ext uri="{BB962C8B-B14F-4D97-AF65-F5344CB8AC3E}">
        <p14:creationId xmlns:p14="http://schemas.microsoft.com/office/powerpoint/2010/main" val="18413199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Edge is the boundary</a:t>
            </a:r>
            <a:r>
              <a:rPr lang="en-US" baseline="0" dirty="0" smtClean="0"/>
              <a:t> between two homogeneous regions.</a:t>
            </a:r>
          </a:p>
          <a:p>
            <a:r>
              <a:rPr lang="en-US" baseline="0" dirty="0" smtClean="0"/>
              <a:t>The points at which image brightness changes sharply are typically </a:t>
            </a:r>
            <a:r>
              <a:rPr lang="en-US" baseline="0" dirty="0" smtClean="0"/>
              <a:t>organized </a:t>
            </a:r>
            <a:r>
              <a:rPr lang="en-US" baseline="0" dirty="0" smtClean="0"/>
              <a:t>into a set of curved line segments termed edges.</a:t>
            </a:r>
          </a:p>
          <a:p>
            <a:r>
              <a:rPr lang="en-US" baseline="0" dirty="0" smtClean="0"/>
              <a:t>Edge detection refers to the process of identifying and locating sharp </a:t>
            </a:r>
            <a:r>
              <a:rPr lang="en-US" baseline="0" dirty="0" smtClean="0"/>
              <a:t>discontinuities </a:t>
            </a:r>
            <a:r>
              <a:rPr lang="en-US" baseline="0" dirty="0" smtClean="0"/>
              <a:t>in an </a:t>
            </a:r>
            <a:r>
              <a:rPr lang="en-US" baseline="0" dirty="0" smtClean="0"/>
              <a:t>image. These </a:t>
            </a:r>
            <a:r>
              <a:rPr lang="en-US" baseline="0" dirty="0" smtClean="0"/>
              <a:t>methods </a:t>
            </a:r>
            <a:r>
              <a:rPr lang="en-US" baseline="0" dirty="0" smtClean="0"/>
              <a:t>exploit </a:t>
            </a:r>
            <a:r>
              <a:rPr lang="en-US" baseline="0" dirty="0" smtClean="0"/>
              <a:t>the fact that the pixel intensity values change rapidly at the boundary(edge) of two regions.</a:t>
            </a:r>
            <a:endParaRPr lang="en-US" dirty="0" smtClean="0"/>
          </a:p>
        </p:txBody>
      </p:sp>
      <p:sp>
        <p:nvSpPr>
          <p:cNvPr id="4" name="Slide Number Placeholder 3"/>
          <p:cNvSpPr>
            <a:spLocks noGrp="1"/>
          </p:cNvSpPr>
          <p:nvPr>
            <p:ph type="sldNum" sz="quarter" idx="10"/>
          </p:nvPr>
        </p:nvSpPr>
        <p:spPr/>
        <p:txBody>
          <a:bodyPr/>
          <a:lstStyle/>
          <a:p>
            <a:fld id="{3556FD7D-6166-47ED-9CBF-6A11821D4D3C}" type="slidenum">
              <a:rPr lang="en-US" smtClean="0"/>
              <a:pPr/>
              <a:t>48</a:t>
            </a:fld>
            <a:endParaRPr lang="en-US" dirty="0"/>
          </a:p>
        </p:txBody>
      </p:sp>
    </p:spTree>
    <p:extLst>
      <p:ext uri="{BB962C8B-B14F-4D97-AF65-F5344CB8AC3E}">
        <p14:creationId xmlns:p14="http://schemas.microsoft.com/office/powerpoint/2010/main" val="39534609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Tx/>
              <a:buNone/>
            </a:pPr>
            <a:r>
              <a:rPr lang="en-US" sz="1200" baseline="0" dirty="0" smtClean="0">
                <a:solidFill>
                  <a:schemeClr val="tx2"/>
                </a:solidFill>
              </a:rPr>
              <a:t>    Edge-based approach</a:t>
            </a:r>
            <a:endParaRPr lang="en-US" sz="1200" dirty="0" smtClean="0">
              <a:solidFill>
                <a:schemeClr val="tx2"/>
              </a:solidFill>
            </a:endParaRPr>
          </a:p>
          <a:p>
            <a:pPr algn="l">
              <a:buFontTx/>
              <a:buChar char="•"/>
            </a:pPr>
            <a:r>
              <a:rPr lang="en-US" sz="1200" dirty="0" smtClean="0">
                <a:solidFill>
                  <a:schemeClr val="tx2"/>
                </a:solidFill>
              </a:rPr>
              <a:t>Applying edge detector on the image.</a:t>
            </a:r>
          </a:p>
          <a:p>
            <a:pPr algn="l">
              <a:buFontTx/>
              <a:buChar char="•"/>
            </a:pPr>
            <a:r>
              <a:rPr lang="en-US" sz="1200" dirty="0" smtClean="0">
                <a:solidFill>
                  <a:schemeClr val="tx2"/>
                </a:solidFill>
              </a:rPr>
              <a:t> Then linking detected edges to generate boundaries.</a:t>
            </a:r>
          </a:p>
          <a:p>
            <a:pPr algn="l">
              <a:buFontTx/>
              <a:buChar char="•"/>
            </a:pPr>
            <a:r>
              <a:rPr lang="en-US" sz="1200" dirty="0" smtClean="0">
                <a:solidFill>
                  <a:schemeClr val="tx2"/>
                </a:solidFill>
              </a:rPr>
              <a:t> Makes use of only local information, so difficult to guarantee continuous and closed boundaries.</a:t>
            </a:r>
          </a:p>
          <a:p>
            <a:r>
              <a:rPr lang="en-US" dirty="0" smtClean="0"/>
              <a:t>    </a:t>
            </a:r>
            <a:endParaRPr lang="en-US" dirty="0"/>
          </a:p>
        </p:txBody>
      </p:sp>
      <p:sp>
        <p:nvSpPr>
          <p:cNvPr id="4" name="Slide Number Placeholder 3"/>
          <p:cNvSpPr>
            <a:spLocks noGrp="1"/>
          </p:cNvSpPr>
          <p:nvPr>
            <p:ph type="sldNum" sz="quarter" idx="10"/>
          </p:nvPr>
        </p:nvSpPr>
        <p:spPr/>
        <p:txBody>
          <a:bodyPr/>
          <a:lstStyle/>
          <a:p>
            <a:fld id="{3556FD7D-6166-47ED-9CBF-6A11821D4D3C}" type="slidenum">
              <a:rPr lang="en-US" smtClean="0"/>
              <a:pPr/>
              <a:t>50</a:t>
            </a:fld>
            <a:endParaRPr lang="en-US" dirty="0"/>
          </a:p>
        </p:txBody>
      </p:sp>
    </p:spTree>
    <p:extLst>
      <p:ext uri="{BB962C8B-B14F-4D97-AF65-F5344CB8AC3E}">
        <p14:creationId xmlns:p14="http://schemas.microsoft.com/office/powerpoint/2010/main" val="12266166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Char char="•"/>
            </a:pPr>
            <a:r>
              <a:rPr lang="en-US" dirty="0" smtClean="0">
                <a:solidFill>
                  <a:schemeClr val="folHlink"/>
                </a:solidFill>
              </a:rPr>
              <a:t>Zero out</a:t>
            </a:r>
            <a:r>
              <a:rPr lang="en-US" dirty="0" smtClean="0"/>
              <a:t> any pixel response </a:t>
            </a:r>
            <a:r>
              <a:rPr lang="en-US" dirty="0" smtClean="0">
                <a:sym typeface="Symbol" pitchFamily="18" charset="2"/>
              </a:rPr>
              <a:t> the two </a:t>
            </a:r>
            <a:r>
              <a:rPr lang="en-US" dirty="0" smtClean="0"/>
              <a:t>neighboring pixels </a:t>
            </a:r>
          </a:p>
          <a:p>
            <a:r>
              <a:rPr lang="en-US" dirty="0" smtClean="0"/>
              <a:t>   on either side of it,  along the direction of the gradient.</a:t>
            </a:r>
          </a:p>
          <a:p>
            <a:endParaRPr lang="en-US" dirty="0" smtClean="0"/>
          </a:p>
          <a:p>
            <a:pPr>
              <a:buFontTx/>
              <a:buChar char="•"/>
            </a:pPr>
            <a:r>
              <a:rPr lang="en-US" dirty="0" smtClean="0"/>
              <a:t> </a:t>
            </a:r>
            <a:r>
              <a:rPr lang="en-US" dirty="0" smtClean="0">
                <a:solidFill>
                  <a:schemeClr val="folHlink"/>
                </a:solidFill>
              </a:rPr>
              <a:t>Track</a:t>
            </a:r>
            <a:r>
              <a:rPr lang="en-US" dirty="0" smtClean="0"/>
              <a:t> </a:t>
            </a:r>
            <a:r>
              <a:rPr lang="en-US" dirty="0" smtClean="0">
                <a:solidFill>
                  <a:schemeClr val="folHlink"/>
                </a:solidFill>
              </a:rPr>
              <a:t>high-magnitude contours</a:t>
            </a:r>
            <a:r>
              <a:rPr lang="en-US" dirty="0" smtClean="0"/>
              <a:t>.</a:t>
            </a:r>
          </a:p>
          <a:p>
            <a:pPr>
              <a:buFontTx/>
              <a:buChar char="•"/>
            </a:pPr>
            <a:endParaRPr lang="en-US" dirty="0" smtClean="0"/>
          </a:p>
          <a:p>
            <a:pPr>
              <a:buFontTx/>
              <a:buChar char="•"/>
            </a:pPr>
            <a:r>
              <a:rPr lang="en-US" dirty="0" smtClean="0"/>
              <a:t>  </a:t>
            </a:r>
            <a:r>
              <a:rPr lang="en-US" dirty="0" smtClean="0">
                <a:solidFill>
                  <a:schemeClr val="folHlink"/>
                </a:solidFill>
              </a:rPr>
              <a:t>Keep only pixels along these contours</a:t>
            </a:r>
            <a:r>
              <a:rPr lang="en-US" dirty="0" smtClean="0"/>
              <a:t>, so weak little </a:t>
            </a:r>
          </a:p>
          <a:p>
            <a:r>
              <a:rPr lang="en-US" dirty="0" smtClean="0"/>
              <a:t>    segments go away.</a:t>
            </a:r>
          </a:p>
          <a:p>
            <a:endParaRPr lang="en-US" dirty="0"/>
          </a:p>
        </p:txBody>
      </p:sp>
      <p:sp>
        <p:nvSpPr>
          <p:cNvPr id="4" name="Slide Number Placeholder 3"/>
          <p:cNvSpPr>
            <a:spLocks noGrp="1"/>
          </p:cNvSpPr>
          <p:nvPr>
            <p:ph type="sldNum" sz="quarter" idx="10"/>
          </p:nvPr>
        </p:nvSpPr>
        <p:spPr/>
        <p:txBody>
          <a:bodyPr/>
          <a:lstStyle/>
          <a:p>
            <a:fld id="{3556FD7D-6166-47ED-9CBF-6A11821D4D3C}" type="slidenum">
              <a:rPr lang="en-US" smtClean="0"/>
              <a:pPr/>
              <a:t>55</a:t>
            </a:fld>
            <a:endParaRPr lang="en-US" dirty="0"/>
          </a:p>
        </p:txBody>
      </p:sp>
    </p:spTree>
    <p:extLst>
      <p:ext uri="{BB962C8B-B14F-4D97-AF65-F5344CB8AC3E}">
        <p14:creationId xmlns:p14="http://schemas.microsoft.com/office/powerpoint/2010/main" val="1846473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holistic,comprehensive,introductory approach</a:t>
            </a:r>
            <a:endParaRPr lang="en-US" dirty="0"/>
          </a:p>
        </p:txBody>
      </p:sp>
      <p:sp>
        <p:nvSpPr>
          <p:cNvPr id="4" name="Slide Number Placeholder 3"/>
          <p:cNvSpPr>
            <a:spLocks noGrp="1"/>
          </p:cNvSpPr>
          <p:nvPr>
            <p:ph type="sldNum" sz="quarter" idx="10"/>
          </p:nvPr>
        </p:nvSpPr>
        <p:spPr/>
        <p:txBody>
          <a:bodyPr/>
          <a:lstStyle/>
          <a:p>
            <a:fld id="{3556FD7D-6166-47ED-9CBF-6A11821D4D3C}" type="slidenum">
              <a:rPr lang="en-US" smtClean="0"/>
              <a:pPr/>
              <a:t>2</a:t>
            </a:fld>
            <a:endParaRPr lang="en-US" dirty="0"/>
          </a:p>
        </p:txBody>
      </p:sp>
    </p:spTree>
    <p:extLst>
      <p:ext uri="{BB962C8B-B14F-4D97-AF65-F5344CB8AC3E}">
        <p14:creationId xmlns:p14="http://schemas.microsoft.com/office/powerpoint/2010/main" val="3024718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defTabSz="914437">
              <a:defRPr sz="2400" b="1">
                <a:solidFill>
                  <a:schemeClr val="tx1"/>
                </a:solidFill>
                <a:latin typeface="Times New Roman" charset="0"/>
              </a:defRPr>
            </a:lvl1pPr>
            <a:lvl2pPr marL="729057" indent="-280406" defTabSz="914437">
              <a:defRPr sz="2400" b="1">
                <a:solidFill>
                  <a:schemeClr val="tx1"/>
                </a:solidFill>
                <a:latin typeface="Times New Roman" charset="0"/>
              </a:defRPr>
            </a:lvl2pPr>
            <a:lvl3pPr marL="1121626" indent="-224325" defTabSz="914437">
              <a:defRPr sz="2400" b="1">
                <a:solidFill>
                  <a:schemeClr val="tx1"/>
                </a:solidFill>
                <a:latin typeface="Times New Roman" charset="0"/>
              </a:defRPr>
            </a:lvl3pPr>
            <a:lvl4pPr marL="1570276" indent="-224325" defTabSz="914437">
              <a:defRPr sz="2400" b="1">
                <a:solidFill>
                  <a:schemeClr val="tx1"/>
                </a:solidFill>
                <a:latin typeface="Times New Roman" charset="0"/>
              </a:defRPr>
            </a:lvl4pPr>
            <a:lvl5pPr marL="2018927" indent="-224325" defTabSz="914437">
              <a:defRPr sz="2400" b="1">
                <a:solidFill>
                  <a:schemeClr val="tx1"/>
                </a:solidFill>
                <a:latin typeface="Times New Roman" charset="0"/>
              </a:defRPr>
            </a:lvl5pPr>
            <a:lvl6pPr marL="2467577" indent="-224325" algn="ctr" defTabSz="914437" eaLnBrk="0" fontAlgn="base" hangingPunct="0">
              <a:spcBef>
                <a:spcPct val="0"/>
              </a:spcBef>
              <a:spcAft>
                <a:spcPct val="0"/>
              </a:spcAft>
              <a:defRPr sz="2400" b="1">
                <a:solidFill>
                  <a:schemeClr val="tx1"/>
                </a:solidFill>
                <a:latin typeface="Times New Roman" charset="0"/>
              </a:defRPr>
            </a:lvl6pPr>
            <a:lvl7pPr marL="2916227" indent="-224325" algn="ctr" defTabSz="914437" eaLnBrk="0" fontAlgn="base" hangingPunct="0">
              <a:spcBef>
                <a:spcPct val="0"/>
              </a:spcBef>
              <a:spcAft>
                <a:spcPct val="0"/>
              </a:spcAft>
              <a:defRPr sz="2400" b="1">
                <a:solidFill>
                  <a:schemeClr val="tx1"/>
                </a:solidFill>
                <a:latin typeface="Times New Roman" charset="0"/>
              </a:defRPr>
            </a:lvl7pPr>
            <a:lvl8pPr marL="3364878" indent="-224325" algn="ctr" defTabSz="914437" eaLnBrk="0" fontAlgn="base" hangingPunct="0">
              <a:spcBef>
                <a:spcPct val="0"/>
              </a:spcBef>
              <a:spcAft>
                <a:spcPct val="0"/>
              </a:spcAft>
              <a:defRPr sz="2400" b="1">
                <a:solidFill>
                  <a:schemeClr val="tx1"/>
                </a:solidFill>
                <a:latin typeface="Times New Roman" charset="0"/>
              </a:defRPr>
            </a:lvl8pPr>
            <a:lvl9pPr marL="3813528" indent="-224325" algn="ctr" defTabSz="914437" eaLnBrk="0" fontAlgn="base" hangingPunct="0">
              <a:spcBef>
                <a:spcPct val="0"/>
              </a:spcBef>
              <a:spcAft>
                <a:spcPct val="0"/>
              </a:spcAft>
              <a:defRPr sz="2400" b="1">
                <a:solidFill>
                  <a:schemeClr val="tx1"/>
                </a:solidFill>
                <a:latin typeface="Times New Roman" charset="0"/>
              </a:defRPr>
            </a:lvl9pPr>
          </a:lstStyle>
          <a:p>
            <a:fld id="{EE75B7F9-F5EE-4715-BEFE-81FEE6C9B1A1}" type="slidenum">
              <a:rPr lang="en-US" sz="1200" b="0"/>
              <a:pPr/>
              <a:t>3</a:t>
            </a:fld>
            <a:endParaRPr lang="en-US" sz="1200" b="0" dirty="0"/>
          </a:p>
        </p:txBody>
      </p:sp>
      <p:sp>
        <p:nvSpPr>
          <p:cNvPr id="28675" name="Rectangle 2"/>
          <p:cNvSpPr>
            <a:spLocks noGrp="1" noRot="1" noChangeAspect="1" noChangeArrowheads="1" noTextEdit="1"/>
          </p:cNvSpPr>
          <p:nvPr>
            <p:ph type="sldImg"/>
          </p:nvPr>
        </p:nvSpPr>
        <p:spPr>
          <a:solidFill>
            <a:srgbClr val="FFFFFF"/>
          </a:solidFill>
          <a:ln/>
        </p:spPr>
      </p:sp>
      <p:sp>
        <p:nvSpPr>
          <p:cNvPr id="28676" name="Rectangle 3"/>
          <p:cNvSpPr>
            <a:spLocks noGrp="1" noChangeArrowheads="1"/>
          </p:cNvSpPr>
          <p:nvPr>
            <p:ph type="body" idx="1"/>
          </p:nvPr>
        </p:nvSpPr>
        <p:spPr>
          <a:solidFill>
            <a:srgbClr val="FFFFFF"/>
          </a:solidFill>
          <a:ln>
            <a:solidFill>
              <a:srgbClr val="000000"/>
            </a:solidFill>
            <a:miter lim="800000"/>
            <a:headEnd/>
            <a:tailEnd/>
          </a:ln>
        </p:spPr>
        <p:txBody>
          <a:bodyPr lIns="90008" tIns="45004" rIns="90008" bIns="45004"/>
          <a:lstStyle/>
          <a:p>
            <a:endParaRPr lang="en-US"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solidFill>
                  <a:schemeClr val="accent3">
                    <a:lumMod val="50000"/>
                  </a:schemeClr>
                </a:solidFill>
              </a:rPr>
              <a:t>An image is a 2-D light intensity function f(x,y)</a:t>
            </a:r>
          </a:p>
          <a:p>
            <a:r>
              <a:rPr lang="en-US" sz="1200" b="1" dirty="0" smtClean="0">
                <a:solidFill>
                  <a:schemeClr val="accent3">
                    <a:lumMod val="50000"/>
                  </a:schemeClr>
                </a:solidFill>
              </a:rPr>
              <a:t>A digital image f(x,y) is </a:t>
            </a:r>
            <a:r>
              <a:rPr lang="en-US" sz="1200" b="1" dirty="0" smtClean="0">
                <a:solidFill>
                  <a:schemeClr val="accent3">
                    <a:lumMod val="50000"/>
                  </a:schemeClr>
                </a:solidFill>
              </a:rPr>
              <a:t>discretized </a:t>
            </a:r>
            <a:r>
              <a:rPr lang="en-US" sz="1200" b="1" dirty="0" smtClean="0">
                <a:solidFill>
                  <a:schemeClr val="accent3">
                    <a:lumMod val="50000"/>
                  </a:schemeClr>
                </a:solidFill>
              </a:rPr>
              <a:t>both in spatial coordinates and brightness</a:t>
            </a:r>
          </a:p>
          <a:p>
            <a:r>
              <a:rPr lang="en-US" sz="1200" b="1" dirty="0" smtClean="0">
                <a:solidFill>
                  <a:schemeClr val="accent3">
                    <a:lumMod val="50000"/>
                  </a:schemeClr>
                </a:solidFill>
              </a:rPr>
              <a:t>It can be considered as a matrix whose </a:t>
            </a:r>
            <a:r>
              <a:rPr lang="en-US" sz="1200" b="1" dirty="0" smtClean="0">
                <a:solidFill>
                  <a:schemeClr val="accent3">
                    <a:lumMod val="50000"/>
                  </a:schemeClr>
                </a:solidFill>
              </a:rPr>
              <a:t>row, column </a:t>
            </a:r>
            <a:r>
              <a:rPr lang="en-US" sz="1200" b="1" dirty="0" smtClean="0">
                <a:solidFill>
                  <a:schemeClr val="accent3">
                    <a:lumMod val="50000"/>
                  </a:schemeClr>
                </a:solidFill>
              </a:rPr>
              <a:t>indices specify a point in the image and the element value identifies gray level at that point</a:t>
            </a:r>
          </a:p>
          <a:p>
            <a:r>
              <a:rPr lang="en-US" sz="1200" b="1" dirty="0" smtClean="0">
                <a:solidFill>
                  <a:schemeClr val="accent3">
                    <a:lumMod val="50000"/>
                  </a:schemeClr>
                </a:solidFill>
              </a:rPr>
              <a:t>These elements are referred to as pixels or pels</a:t>
            </a:r>
          </a:p>
          <a:p>
            <a:endParaRPr lang="en-US" dirty="0"/>
          </a:p>
        </p:txBody>
      </p:sp>
      <p:sp>
        <p:nvSpPr>
          <p:cNvPr id="4" name="Slide Number Placeholder 3"/>
          <p:cNvSpPr>
            <a:spLocks noGrp="1"/>
          </p:cNvSpPr>
          <p:nvPr>
            <p:ph type="sldNum" sz="quarter" idx="10"/>
          </p:nvPr>
        </p:nvSpPr>
        <p:spPr/>
        <p:txBody>
          <a:bodyPr/>
          <a:lstStyle/>
          <a:p>
            <a:fld id="{3556FD7D-6166-47ED-9CBF-6A11821D4D3C}" type="slidenum">
              <a:rPr lang="en-US" smtClean="0"/>
              <a:pPr/>
              <a:t>4</a:t>
            </a:fld>
            <a:endParaRPr lang="en-US" dirty="0"/>
          </a:p>
        </p:txBody>
      </p:sp>
    </p:spTree>
    <p:extLst>
      <p:ext uri="{BB962C8B-B14F-4D97-AF65-F5344CB8AC3E}">
        <p14:creationId xmlns:p14="http://schemas.microsoft.com/office/powerpoint/2010/main" val="985847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solidFill>
                  <a:srgbClr val="00B050"/>
                </a:solidFill>
                <a:effectLst>
                  <a:outerShdw blurRad="38100" dist="38100" dir="2700000" algn="tl">
                    <a:srgbClr val="000000">
                      <a:alpha val="43137"/>
                    </a:srgbClr>
                  </a:outerShdw>
                </a:effectLst>
              </a:rPr>
              <a:t>Image Acquisition </a:t>
            </a:r>
            <a:r>
              <a:rPr lang="en-US" dirty="0" smtClean="0"/>
              <a:t>:- </a:t>
            </a:r>
            <a:r>
              <a:rPr lang="en-US" b="1" dirty="0" smtClean="0"/>
              <a:t>An imaging sensor and the capability to digitize the signal produced by the sensor</a:t>
            </a:r>
          </a:p>
          <a:p>
            <a:r>
              <a:rPr lang="en-US" b="1" dirty="0" smtClean="0">
                <a:solidFill>
                  <a:srgbClr val="00B050"/>
                </a:solidFill>
                <a:effectLst>
                  <a:outerShdw blurRad="38100" dist="38100" dir="2700000" algn="tl">
                    <a:srgbClr val="000000">
                      <a:alpha val="43137"/>
                    </a:srgbClr>
                  </a:outerShdw>
                </a:effectLst>
              </a:rPr>
              <a:t>Preprocessing</a:t>
            </a:r>
            <a:r>
              <a:rPr lang="en-US" dirty="0" smtClean="0"/>
              <a:t> :- </a:t>
            </a:r>
            <a:r>
              <a:rPr lang="en-US" b="1" dirty="0" smtClean="0"/>
              <a:t>Enhances the image quality, filtering, contrast enhancement etc.</a:t>
            </a:r>
          </a:p>
          <a:p>
            <a:r>
              <a:rPr lang="en-US" b="1" dirty="0" smtClean="0">
                <a:solidFill>
                  <a:srgbClr val="00B050"/>
                </a:solidFill>
                <a:effectLst>
                  <a:outerShdw blurRad="38100" dist="38100" dir="2700000" algn="tl">
                    <a:srgbClr val="000000">
                      <a:alpha val="43137"/>
                    </a:srgbClr>
                  </a:outerShdw>
                </a:effectLst>
              </a:rPr>
              <a:t>Segmentation</a:t>
            </a:r>
            <a:r>
              <a:rPr lang="en-US" dirty="0" smtClean="0"/>
              <a:t> :- </a:t>
            </a:r>
            <a:r>
              <a:rPr lang="en-US" b="1" dirty="0" smtClean="0"/>
              <a:t>Partitions an input image into constituent parts of objects</a:t>
            </a:r>
            <a:endParaRPr lang="en-US" sz="1200" b="1" dirty="0" smtClean="0">
              <a:solidFill>
                <a:srgbClr val="FF0000"/>
              </a:solidFill>
              <a:effectLst>
                <a:outerShdw blurRad="38100" dist="38100" dir="2700000" algn="tl">
                  <a:srgbClr val="000000">
                    <a:alpha val="43137"/>
                  </a:srgbClr>
                </a:outerShdw>
              </a:effectLst>
            </a:endParaRPr>
          </a:p>
          <a:p>
            <a:r>
              <a:rPr lang="en-US" sz="1200" b="1" dirty="0" smtClean="0">
                <a:solidFill>
                  <a:srgbClr val="FF0000"/>
                </a:solidFill>
                <a:effectLst>
                  <a:outerShdw blurRad="38100" dist="38100" dir="2700000" algn="tl">
                    <a:srgbClr val="000000">
                      <a:alpha val="43137"/>
                    </a:srgbClr>
                  </a:outerShdw>
                </a:effectLst>
              </a:rPr>
              <a:t>Description / Feature Selection </a:t>
            </a:r>
            <a:r>
              <a:rPr lang="en-US" dirty="0" smtClean="0"/>
              <a:t>:- </a:t>
            </a:r>
            <a:r>
              <a:rPr lang="en-US" b="1" dirty="0" smtClean="0"/>
              <a:t>Extracts description of </a:t>
            </a:r>
            <a:r>
              <a:rPr lang="en-US" sz="1200" b="1" dirty="0" smtClean="0"/>
              <a:t>image objects suitable for further computer processing.</a:t>
            </a:r>
          </a:p>
          <a:p>
            <a:r>
              <a:rPr lang="en-US" sz="1200" b="1" dirty="0" smtClean="0">
                <a:solidFill>
                  <a:srgbClr val="FF0000"/>
                </a:solidFill>
                <a:effectLst>
                  <a:outerShdw blurRad="38100" dist="38100" dir="2700000" algn="tl">
                    <a:srgbClr val="000000">
                      <a:alpha val="43137"/>
                    </a:srgbClr>
                  </a:outerShdw>
                </a:effectLst>
              </a:rPr>
              <a:t>Recognition and Interpretation </a:t>
            </a:r>
            <a:r>
              <a:rPr lang="en-US" dirty="0" smtClean="0"/>
              <a:t>:- </a:t>
            </a:r>
            <a:r>
              <a:rPr lang="en-US" sz="1200" b="1" dirty="0" smtClean="0"/>
              <a:t>Assigning a label to the object based on the information provided by its descriptor. Interpretation assigns meaning to a set of labeled objects.</a:t>
            </a:r>
          </a:p>
          <a:p>
            <a:r>
              <a:rPr lang="en-US" b="1" dirty="0" smtClean="0">
                <a:solidFill>
                  <a:srgbClr val="FF0000"/>
                </a:solidFill>
                <a:effectLst>
                  <a:outerShdw blurRad="38100" dist="38100" dir="2700000" algn="tl">
                    <a:srgbClr val="000000">
                      <a:alpha val="43137"/>
                    </a:srgbClr>
                  </a:outerShdw>
                </a:effectLst>
              </a:rPr>
              <a:t>Knowledge Base </a:t>
            </a:r>
            <a:r>
              <a:rPr lang="en-US" dirty="0" smtClean="0"/>
              <a:t>:- </a:t>
            </a:r>
            <a:r>
              <a:rPr lang="en-US" sz="1200" b="1" dirty="0" smtClean="0"/>
              <a:t>Knowledge Base helps for efficient processing as well as inter module cooperation.</a:t>
            </a:r>
          </a:p>
          <a:p>
            <a:endParaRPr lang="en-US" dirty="0"/>
          </a:p>
        </p:txBody>
      </p:sp>
      <p:sp>
        <p:nvSpPr>
          <p:cNvPr id="4" name="Slide Number Placeholder 3"/>
          <p:cNvSpPr>
            <a:spLocks noGrp="1"/>
          </p:cNvSpPr>
          <p:nvPr>
            <p:ph type="sldNum" sz="quarter" idx="10"/>
          </p:nvPr>
        </p:nvSpPr>
        <p:spPr/>
        <p:txBody>
          <a:bodyPr/>
          <a:lstStyle/>
          <a:p>
            <a:fld id="{3556FD7D-6166-47ED-9CBF-6A11821D4D3C}" type="slidenum">
              <a:rPr lang="en-US" smtClean="0"/>
              <a:pPr/>
              <a:t>7</a:t>
            </a:fld>
            <a:endParaRPr lang="en-US" dirty="0"/>
          </a:p>
        </p:txBody>
      </p:sp>
    </p:spTree>
    <p:extLst>
      <p:ext uri="{BB962C8B-B14F-4D97-AF65-F5344CB8AC3E}">
        <p14:creationId xmlns:p14="http://schemas.microsoft.com/office/powerpoint/2010/main" val="773105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50000"/>
              </a:spcBef>
            </a:pPr>
            <a:r>
              <a:rPr lang="en-US" dirty="0" smtClean="0"/>
              <a:t>Segmentation algorithms have been used for a variety of applications. Some examples are :</a:t>
            </a:r>
          </a:p>
          <a:p>
            <a:pPr>
              <a:spcBef>
                <a:spcPct val="50000"/>
              </a:spcBef>
              <a:buFontTx/>
              <a:buChar char="•"/>
            </a:pPr>
            <a:r>
              <a:rPr lang="en-US" dirty="0" smtClean="0"/>
              <a:t>Optical character recognition(OCR)</a:t>
            </a:r>
          </a:p>
          <a:p>
            <a:pPr>
              <a:spcBef>
                <a:spcPct val="50000"/>
              </a:spcBef>
              <a:buFontTx/>
              <a:buChar char="•"/>
            </a:pPr>
            <a:r>
              <a:rPr lang="en-US" dirty="0" smtClean="0"/>
              <a:t>Automatic Target Acquisition</a:t>
            </a:r>
          </a:p>
          <a:p>
            <a:pPr>
              <a:spcBef>
                <a:spcPct val="50000"/>
              </a:spcBef>
              <a:buFontTx/>
              <a:buChar char="•"/>
            </a:pPr>
            <a:r>
              <a:rPr lang="en-US" dirty="0" smtClean="0"/>
              <a:t>Colorization of Motion Pictures</a:t>
            </a:r>
          </a:p>
          <a:p>
            <a:pPr>
              <a:spcBef>
                <a:spcPct val="50000"/>
              </a:spcBef>
              <a:buFontTx/>
              <a:buChar char="•"/>
            </a:pPr>
            <a:r>
              <a:rPr lang="en-US" dirty="0" smtClean="0"/>
              <a:t>Detection and measurement of bone, tissue, </a:t>
            </a:r>
            <a:r>
              <a:rPr lang="en-US" dirty="0" smtClean="0"/>
              <a:t>etc., </a:t>
            </a:r>
            <a:r>
              <a:rPr lang="en-US" dirty="0" smtClean="0"/>
              <a:t>in medical images.</a:t>
            </a:r>
          </a:p>
          <a:p>
            <a:endParaRPr lang="en-US" dirty="0"/>
          </a:p>
        </p:txBody>
      </p:sp>
      <p:sp>
        <p:nvSpPr>
          <p:cNvPr id="4" name="Slide Number Placeholder 3"/>
          <p:cNvSpPr>
            <a:spLocks noGrp="1"/>
          </p:cNvSpPr>
          <p:nvPr>
            <p:ph type="sldNum" sz="quarter" idx="10"/>
          </p:nvPr>
        </p:nvSpPr>
        <p:spPr/>
        <p:txBody>
          <a:bodyPr/>
          <a:lstStyle/>
          <a:p>
            <a:fld id="{3556FD7D-6166-47ED-9CBF-6A11821D4D3C}" type="slidenum">
              <a:rPr lang="en-US" smtClean="0"/>
              <a:pPr/>
              <a:t>12</a:t>
            </a:fld>
            <a:endParaRPr lang="en-US" dirty="0"/>
          </a:p>
        </p:txBody>
      </p:sp>
    </p:spTree>
    <p:extLst>
      <p:ext uri="{BB962C8B-B14F-4D97-AF65-F5344CB8AC3E}">
        <p14:creationId xmlns:p14="http://schemas.microsoft.com/office/powerpoint/2010/main" val="4142358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sufficient and necessary for an image to undergo </a:t>
            </a:r>
            <a:r>
              <a:rPr lang="en-US" baseline="0" dirty="0" smtClean="0"/>
              <a:t>pre-processing </a:t>
            </a:r>
            <a:r>
              <a:rPr lang="en-US" baseline="0" dirty="0" smtClean="0"/>
              <a:t>to correct image defects</a:t>
            </a:r>
            <a:endParaRPr lang="en-US" dirty="0"/>
          </a:p>
        </p:txBody>
      </p:sp>
      <p:sp>
        <p:nvSpPr>
          <p:cNvPr id="4" name="Slide Number Placeholder 3"/>
          <p:cNvSpPr>
            <a:spLocks noGrp="1"/>
          </p:cNvSpPr>
          <p:nvPr>
            <p:ph type="sldNum" sz="quarter" idx="10"/>
          </p:nvPr>
        </p:nvSpPr>
        <p:spPr/>
        <p:txBody>
          <a:bodyPr/>
          <a:lstStyle/>
          <a:p>
            <a:fld id="{3556FD7D-6166-47ED-9CBF-6A11821D4D3C}" type="slidenum">
              <a:rPr lang="en-US" smtClean="0"/>
              <a:pPr/>
              <a:t>23</a:t>
            </a:fld>
            <a:endParaRPr lang="en-US" dirty="0"/>
          </a:p>
        </p:txBody>
      </p:sp>
    </p:spTree>
    <p:extLst>
      <p:ext uri="{BB962C8B-B14F-4D97-AF65-F5344CB8AC3E}">
        <p14:creationId xmlns:p14="http://schemas.microsoft.com/office/powerpoint/2010/main" val="3172013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Permit me to say </a:t>
            </a:r>
            <a:r>
              <a:rPr lang="en-US" dirty="0" smtClean="0"/>
              <a:t>threshold </a:t>
            </a:r>
            <a:r>
              <a:rPr lang="en-US" dirty="0" smtClean="0"/>
              <a:t>works like a compiler.the binary image contain all of the essential information about the position and shape of the objects</a:t>
            </a:r>
            <a:r>
              <a:rPr lang="en-US" baseline="0" dirty="0" smtClean="0"/>
              <a:t> of interest(foreground)</a:t>
            </a:r>
            <a:endParaRPr lang="en-US" dirty="0"/>
          </a:p>
        </p:txBody>
      </p:sp>
      <p:sp>
        <p:nvSpPr>
          <p:cNvPr id="4" name="Slide Number Placeholder 3"/>
          <p:cNvSpPr>
            <a:spLocks noGrp="1"/>
          </p:cNvSpPr>
          <p:nvPr>
            <p:ph type="sldNum" sz="quarter" idx="10"/>
          </p:nvPr>
        </p:nvSpPr>
        <p:spPr/>
        <p:txBody>
          <a:bodyPr/>
          <a:lstStyle/>
          <a:p>
            <a:fld id="{3556FD7D-6166-47ED-9CBF-6A11821D4D3C}" type="slidenum">
              <a:rPr lang="en-US" smtClean="0"/>
              <a:pPr/>
              <a:t>30</a:t>
            </a:fld>
            <a:endParaRPr lang="en-US" dirty="0"/>
          </a:p>
        </p:txBody>
      </p:sp>
    </p:spTree>
    <p:extLst>
      <p:ext uri="{BB962C8B-B14F-4D97-AF65-F5344CB8AC3E}">
        <p14:creationId xmlns:p14="http://schemas.microsoft.com/office/powerpoint/2010/main" val="3261741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Thresholding works well when a grey level histogram of the image groups separates the pixels of the object and the background into two dominant modes. Then a threshold </a:t>
            </a:r>
            <a:r>
              <a:rPr lang="en-US" i="1" dirty="0" smtClean="0"/>
              <a:t>T </a:t>
            </a:r>
            <a:r>
              <a:rPr lang="en-US" dirty="0" smtClean="0"/>
              <a:t>can be easily chosen between the modes.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threshold operator T,is the widely used image-to-image transformation.it</a:t>
            </a:r>
            <a:r>
              <a:rPr lang="en-US" baseline="0" dirty="0" smtClean="0"/>
              <a:t> follows that the threshold operator maps any gray-tone image into a binary image.</a:t>
            </a:r>
            <a:endParaRPr lang="en-US" dirty="0" smtClean="0"/>
          </a:p>
          <a:p>
            <a:endParaRPr lang="en-US" dirty="0"/>
          </a:p>
        </p:txBody>
      </p:sp>
      <p:sp>
        <p:nvSpPr>
          <p:cNvPr id="4" name="Slide Number Placeholder 3"/>
          <p:cNvSpPr>
            <a:spLocks noGrp="1"/>
          </p:cNvSpPr>
          <p:nvPr>
            <p:ph type="sldNum" sz="quarter" idx="10"/>
          </p:nvPr>
        </p:nvSpPr>
        <p:spPr/>
        <p:txBody>
          <a:bodyPr/>
          <a:lstStyle/>
          <a:p>
            <a:fld id="{3556FD7D-6166-47ED-9CBF-6A11821D4D3C}" type="slidenum">
              <a:rPr lang="en-US" smtClean="0"/>
              <a:pPr/>
              <a:t>31</a:t>
            </a:fld>
            <a:endParaRPr lang="en-US" dirty="0"/>
          </a:p>
        </p:txBody>
      </p:sp>
    </p:spTree>
    <p:extLst>
      <p:ext uri="{BB962C8B-B14F-4D97-AF65-F5344CB8AC3E}">
        <p14:creationId xmlns:p14="http://schemas.microsoft.com/office/powerpoint/2010/main" val="154368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smtClean="0"/>
              <a:t>Click to edit Master title style</a:t>
            </a:r>
            <a:endParaRPr kumimoji="0"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C8F5A568-E931-4039-8166-57E44718FED0}" type="datetimeFigureOut">
              <a:rPr lang="en-US" smtClean="0"/>
              <a:pPr/>
              <a:t>5/8/2014</a:t>
            </a:fld>
            <a:endParaRPr lang="en-US" dirty="0"/>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US" dirty="0"/>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D1E597A5-27C0-4CC1-9130-92ED24FE9D8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C8F5A568-E931-4039-8166-57E44718FED0}" type="datetimeFigureOut">
              <a:rPr lang="en-US" smtClean="0"/>
              <a:pPr/>
              <a:t>5/8/2014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1E597A5-27C0-4CC1-9130-92ED24FE9D8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C8F5A568-E931-4039-8166-57E44718FED0}" type="datetimeFigureOut">
              <a:rPr lang="en-US" smtClean="0"/>
              <a:pPr/>
              <a:t>5/8/2014</a:t>
            </a:fld>
            <a:endParaRPr lang="en-US" dirty="0"/>
          </a:p>
        </p:txBody>
      </p:sp>
      <p:sp>
        <p:nvSpPr>
          <p:cNvPr id="5" name="Footer Placeholder 4"/>
          <p:cNvSpPr>
            <a:spLocks noGrp="1"/>
          </p:cNvSpPr>
          <p:nvPr>
            <p:ph type="ftr" sz="quarter" idx="11"/>
          </p:nvPr>
        </p:nvSpPr>
        <p:spPr>
          <a:xfrm>
            <a:off x="457201" y="6248207"/>
            <a:ext cx="5573483" cy="365125"/>
          </a:xfrm>
        </p:spPr>
        <p:txBody>
          <a:bodyPr/>
          <a:lstStyle/>
          <a:p>
            <a:endParaRPr lang="en-US" dirty="0"/>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6" name="Slide Number Placeholder 5"/>
          <p:cNvSpPr>
            <a:spLocks noGrp="1"/>
          </p:cNvSpPr>
          <p:nvPr>
            <p:ph type="sldNum" sz="quarter" idx="12"/>
          </p:nvPr>
        </p:nvSpPr>
        <p:spPr>
          <a:xfrm rot="5400000">
            <a:off x="5989638" y="144462"/>
            <a:ext cx="533400" cy="244476"/>
          </a:xfrm>
        </p:spPr>
        <p:txBody>
          <a:bodyPr/>
          <a:lstStyle/>
          <a:p>
            <a:fld id="{D1E597A5-27C0-4CC1-9130-92ED24FE9D8B}"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33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90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43350"/>
            <a:ext cx="4038600" cy="2190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0"/>
          </p:nvPr>
        </p:nvSpPr>
        <p:spPr>
          <a:xfrm>
            <a:off x="6553200" y="6243638"/>
            <a:ext cx="2133600" cy="457200"/>
          </a:xfrm>
        </p:spPr>
        <p:txBody>
          <a:bodyPr/>
          <a:lstStyle>
            <a:lvl1pPr>
              <a:defRPr/>
            </a:lvl1pPr>
          </a:lstStyle>
          <a:p>
            <a:fld id="{5DE3F0AE-5E35-41BD-B3FD-9675C985B13D}" type="slidenum">
              <a:rPr lang="en-US"/>
              <a:pPr/>
              <a:t>‹#›</a:t>
            </a:fld>
            <a:endParaRPr lang="en-US" dirty="0"/>
          </a:p>
        </p:txBody>
      </p:sp>
      <p:sp>
        <p:nvSpPr>
          <p:cNvPr id="7" name="Date Placeholder 6"/>
          <p:cNvSpPr>
            <a:spLocks noGrp="1"/>
          </p:cNvSpPr>
          <p:nvPr>
            <p:ph type="dt" sz="half" idx="11"/>
          </p:nvPr>
        </p:nvSpPr>
        <p:spPr>
          <a:xfrm>
            <a:off x="457200" y="6243638"/>
            <a:ext cx="2133600" cy="457200"/>
          </a:xfrm>
        </p:spPr>
        <p:txBody>
          <a:bodyPr/>
          <a:lstStyle>
            <a:lvl1pPr>
              <a:defRPr/>
            </a:lvl1pPr>
          </a:lstStyle>
          <a:p>
            <a:endParaRPr lang="en-US" dirty="0"/>
          </a:p>
        </p:txBody>
      </p:sp>
      <p:sp>
        <p:nvSpPr>
          <p:cNvPr id="8" name="Footer Placeholder 7"/>
          <p:cNvSpPr>
            <a:spLocks noGrp="1"/>
          </p:cNvSpPr>
          <p:nvPr>
            <p:ph type="ftr" sz="quarter" idx="12"/>
          </p:nvPr>
        </p:nvSpPr>
        <p:spPr>
          <a:xfrm>
            <a:off x="3124200" y="6243638"/>
            <a:ext cx="2895600" cy="457200"/>
          </a:xfrm>
        </p:spPr>
        <p:txBody>
          <a:bodyPr/>
          <a:lstStyle>
            <a:lvl1pPr>
              <a:defRPr/>
            </a:lvl1pPr>
          </a:lstStyle>
          <a:p>
            <a:endParaRPr lang="en-US" dirty="0"/>
          </a:p>
        </p:txBody>
      </p:sp>
    </p:spTree>
    <p:extLst>
      <p:ext uri="{BB962C8B-B14F-4D97-AF65-F5344CB8AC3E}">
        <p14:creationId xmlns:p14="http://schemas.microsoft.com/office/powerpoint/2010/main" val="2832228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C8F5A568-E931-4039-8166-57E44718FED0}" type="datetimeFigureOut">
              <a:rPr lang="en-US" smtClean="0"/>
              <a:pPr/>
              <a:t>5/8/2014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D1E597A5-27C0-4CC1-9130-92ED24FE9D8B}" type="slidenum">
              <a:rPr lang="en-US" smtClean="0"/>
              <a:pPr/>
              <a:t>‹#›</a:t>
            </a:fld>
            <a:endParaRPr lang="en-US" dirty="0"/>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p>
            <a:fld id="{C8F5A568-E931-4039-8166-57E44718FED0}" type="datetimeFigureOut">
              <a:rPr lang="en-US" smtClean="0"/>
              <a:pPr/>
              <a:t>5/8/2014</a:t>
            </a:fld>
            <a:endParaRPr lang="en-US" dirty="0"/>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D1E597A5-27C0-4CC1-9130-92ED24FE9D8B}" type="slidenum">
              <a:rPr lang="en-US" smtClean="0"/>
              <a:pPr/>
              <a:t>‹#›</a:t>
            </a:fld>
            <a:endParaRPr lang="en-US" dirty="0"/>
          </a:p>
        </p:txBody>
      </p:sp>
      <p:sp>
        <p:nvSpPr>
          <p:cNvPr id="14" name="Footer Placeholder 13"/>
          <p:cNvSpPr>
            <a:spLocks noGrp="1"/>
          </p:cNvSpPr>
          <p:nvPr>
            <p:ph type="ftr" sz="quarter" idx="12"/>
          </p:nvPr>
        </p:nvSpPr>
        <p:spPr/>
        <p:txBody>
          <a:bodyPr/>
          <a:lstStyle/>
          <a:p>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Date Placeholder 7"/>
          <p:cNvSpPr>
            <a:spLocks noGrp="1"/>
          </p:cNvSpPr>
          <p:nvPr>
            <p:ph type="dt" sz="half" idx="15"/>
          </p:nvPr>
        </p:nvSpPr>
        <p:spPr/>
        <p:txBody>
          <a:bodyPr rtlCol="0"/>
          <a:lstStyle/>
          <a:p>
            <a:fld id="{C8F5A568-E931-4039-8166-57E44718FED0}" type="datetimeFigureOut">
              <a:rPr lang="en-US" smtClean="0"/>
              <a:pPr/>
              <a:t>5/8/2014</a:t>
            </a:fld>
            <a:endParaRPr lang="en-US" dirty="0"/>
          </a:p>
        </p:txBody>
      </p:sp>
      <p:sp>
        <p:nvSpPr>
          <p:cNvPr id="10" name="Slide Number Placeholder 9"/>
          <p:cNvSpPr>
            <a:spLocks noGrp="1"/>
          </p:cNvSpPr>
          <p:nvPr>
            <p:ph type="sldNum" sz="quarter" idx="16"/>
          </p:nvPr>
        </p:nvSpPr>
        <p:spPr/>
        <p:txBody>
          <a:bodyPr rtlCol="0"/>
          <a:lstStyle/>
          <a:p>
            <a:fld id="{D1E597A5-27C0-4CC1-9130-92ED24FE9D8B}" type="slidenum">
              <a:rPr lang="en-US" smtClean="0"/>
              <a:pPr/>
              <a:t>‹#›</a:t>
            </a:fld>
            <a:endParaRPr lang="en-US" dirty="0"/>
          </a:p>
        </p:txBody>
      </p:sp>
      <p:sp>
        <p:nvSpPr>
          <p:cNvPr id="12" name="Footer Placeholder 11"/>
          <p:cNvSpPr>
            <a:spLocks noGrp="1"/>
          </p:cNvSpPr>
          <p:nvPr>
            <p:ph type="ftr" sz="quarter" idx="17"/>
          </p:nvPr>
        </p:nvSpPr>
        <p:spPr/>
        <p:txBody>
          <a:bodyPr rtlCol="0"/>
          <a:lstStyle/>
          <a:p>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smtClean="0"/>
              <a:t>Click to edit Master title style</a:t>
            </a:r>
            <a:endParaRPr kumimoji="0" lang="en-US"/>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5"/>
          </p:nvPr>
        </p:nvSpPr>
        <p:spPr/>
        <p:txBody>
          <a:bodyPr rtlCol="0"/>
          <a:lstStyle/>
          <a:p>
            <a:fld id="{C8F5A568-E931-4039-8166-57E44718FED0}" type="datetimeFigureOut">
              <a:rPr lang="en-US" smtClean="0"/>
              <a:pPr/>
              <a:t>5/8/2014</a:t>
            </a:fld>
            <a:endParaRPr lang="en-US" dirty="0"/>
          </a:p>
        </p:txBody>
      </p:sp>
      <p:sp>
        <p:nvSpPr>
          <p:cNvPr id="12" name="Slide Number Placeholder 11"/>
          <p:cNvSpPr>
            <a:spLocks noGrp="1"/>
          </p:cNvSpPr>
          <p:nvPr>
            <p:ph type="sldNum" sz="quarter" idx="16"/>
          </p:nvPr>
        </p:nvSpPr>
        <p:spPr/>
        <p:txBody>
          <a:bodyPr rtlCol="0"/>
          <a:lstStyle/>
          <a:p>
            <a:fld id="{D1E597A5-27C0-4CC1-9130-92ED24FE9D8B}" type="slidenum">
              <a:rPr lang="en-US" smtClean="0"/>
              <a:pPr/>
              <a:t>‹#›</a:t>
            </a:fld>
            <a:endParaRPr lang="en-US" dirty="0"/>
          </a:p>
        </p:txBody>
      </p:sp>
      <p:sp>
        <p:nvSpPr>
          <p:cNvPr id="14" name="Footer Placeholder 13"/>
          <p:cNvSpPr>
            <a:spLocks noGrp="1"/>
          </p:cNvSpPr>
          <p:nvPr>
            <p:ph type="ftr" sz="quarter" idx="17"/>
          </p:nvPr>
        </p:nvSpPr>
        <p:spPr/>
        <p:txBody>
          <a:bodyPr rtlCol="0"/>
          <a:lstStyle/>
          <a:p>
            <a:endParaRPr lang="en-US" dirty="0"/>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C8F5A568-E931-4039-8166-57E44718FED0}" type="datetimeFigureOut">
              <a:rPr lang="en-US" smtClean="0"/>
              <a:pPr/>
              <a:t>5/8/2014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D1E597A5-27C0-4CC1-9130-92ED24FE9D8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F5A568-E931-4039-8166-57E44718FED0}" type="datetimeFigureOut">
              <a:rPr lang="en-US" smtClean="0"/>
              <a:pPr/>
              <a:t>5/8/2014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D1E597A5-27C0-4CC1-9130-92ED24FE9D8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C8F5A568-E931-4039-8166-57E44718FED0}" type="datetimeFigureOut">
              <a:rPr lang="en-US" smtClean="0"/>
              <a:pPr/>
              <a:t>5/8/2014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D1E597A5-27C0-4CC1-9130-92ED24FE9D8B}" type="slidenum">
              <a:rPr lang="en-US" smtClean="0"/>
              <a:pPr/>
              <a:t>‹#›</a:t>
            </a:fld>
            <a:endParaRPr lang="en-US" dirty="0"/>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smtClean="0"/>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Date Placeholder 11"/>
          <p:cNvSpPr>
            <a:spLocks noGrp="1"/>
          </p:cNvSpPr>
          <p:nvPr>
            <p:ph type="dt" sz="half" idx="10"/>
          </p:nvPr>
        </p:nvSpPr>
        <p:spPr>
          <a:xfrm>
            <a:off x="6248400" y="6248400"/>
            <a:ext cx="2667000" cy="365125"/>
          </a:xfrm>
        </p:spPr>
        <p:txBody>
          <a:bodyPr rtlCol="0"/>
          <a:lstStyle/>
          <a:p>
            <a:fld id="{C8F5A568-E931-4039-8166-57E44718FED0}" type="datetimeFigureOut">
              <a:rPr lang="en-US" smtClean="0"/>
              <a:pPr/>
              <a:t>5/8/2014</a:t>
            </a:fld>
            <a:endParaRPr lang="en-US" dirty="0"/>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D1E597A5-27C0-4CC1-9130-92ED24FE9D8B}" type="slidenum">
              <a:rPr lang="en-US" smtClean="0"/>
              <a:pPr/>
              <a:t>‹#›</a:t>
            </a:fld>
            <a:endParaRPr lang="en-US" dirty="0"/>
          </a:p>
        </p:txBody>
      </p:sp>
      <p:sp>
        <p:nvSpPr>
          <p:cNvPr id="14" name="Footer Placeholder 13"/>
          <p:cNvSpPr>
            <a:spLocks noGrp="1"/>
          </p:cNvSpPr>
          <p:nvPr>
            <p:ph type="ftr" sz="quarter" idx="12"/>
          </p:nvPr>
        </p:nvSpPr>
        <p:spPr>
          <a:xfrm>
            <a:off x="1600200" y="6248206"/>
            <a:ext cx="4572000" cy="365125"/>
          </a:xfrm>
        </p:spPr>
        <p:txBody>
          <a:bodyPr rtlCol="0"/>
          <a:lstStyle/>
          <a:p>
            <a:endParaRPr lang="en-US" dirty="0"/>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dirty="0"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C8F5A568-E931-4039-8166-57E44718FED0}" type="datetimeFigureOut">
              <a:rPr lang="en-US" smtClean="0"/>
              <a:pPr/>
              <a:t>5/8/2014</a:t>
            </a:fld>
            <a:endParaRPr lang="en-US" dirty="0"/>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en-US" dirty="0"/>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D1E597A5-27C0-4CC1-9130-92ED24FE9D8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image" Target="../media/image16.emf"/><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emf"/><Relationship Id="rId15" Type="http://schemas.openxmlformats.org/officeDocument/2006/relationships/image" Target="../media/image18.emf"/><Relationship Id="rId10" Type="http://schemas.openxmlformats.org/officeDocument/2006/relationships/image" Target="../media/image13.emf"/><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emf"/></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hyperlink" Target="da%20Vinci%20Cardiac%20Surgery.mp4"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46.wmf"/><Relationship Id="rId5" Type="http://schemas.openxmlformats.org/officeDocument/2006/relationships/oleObject" Target="../embeddings/oleObject1.bin"/><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54.jpeg"/><Relationship Id="rId4" Type="http://schemas.openxmlformats.org/officeDocument/2006/relationships/image" Target="../media/image53.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33400" y="2895600"/>
            <a:ext cx="9296400" cy="1569660"/>
          </a:xfrm>
          <a:prstGeom prst="rect">
            <a:avLst/>
          </a:prstGeom>
        </p:spPr>
        <p:txBody>
          <a:bodyPr wrap="square">
            <a:spAutoFit/>
          </a:bodyPr>
          <a:lstStyle/>
          <a:p>
            <a:pPr lvl="0"/>
            <a:r>
              <a:rPr lang="en-US" sz="9600" b="1" dirty="0" smtClean="0">
                <a:solidFill>
                  <a:srgbClr val="00B0F0"/>
                </a:solidFill>
                <a:latin typeface="Algerian" pitchFamily="82" charset="0"/>
              </a:rPr>
              <a:t>Welcome !!!</a:t>
            </a:r>
            <a:endParaRPr lang="en-US" sz="9600" b="1" dirty="0">
              <a:solidFill>
                <a:prstClr val="black"/>
              </a:solidFill>
              <a:latin typeface="Algerian" pitchFamily="82" charset="0"/>
            </a:endParaRPr>
          </a:p>
        </p:txBody>
      </p:sp>
    </p:spTree>
    <p:extLst>
      <p:ext uri="{BB962C8B-B14F-4D97-AF65-F5344CB8AC3E}">
        <p14:creationId xmlns:p14="http://schemas.microsoft.com/office/powerpoint/2010/main" val="3099191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
          </p:nvPr>
        </p:nvSpPr>
        <p:spPr/>
        <p:txBody>
          <a:bodyPr/>
          <a:lstStyle/>
          <a:p>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898"/>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4375" y="3343275"/>
            <a:ext cx="95250"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1325879" y="3609021"/>
            <a:ext cx="45719" cy="82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5880" y="3449909"/>
            <a:ext cx="98106" cy="176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4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5879" y="3538204"/>
            <a:ext cx="98108" cy="196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42" name="Picture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44302" y="3265993"/>
            <a:ext cx="5949950"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43"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5854" y="4159219"/>
            <a:ext cx="308133" cy="34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44"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12617" y="4165423"/>
            <a:ext cx="284481" cy="320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47" name="Picture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57094" y="2667000"/>
            <a:ext cx="1762506"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49" name="Picture 1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6461" y="4869975"/>
            <a:ext cx="5949950" cy="982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50" name="Picture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5324" y="4869975"/>
            <a:ext cx="1457325" cy="38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51" name="Picture 1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13521" y="4869974"/>
            <a:ext cx="5949950" cy="982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52" name="Picture 2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00200" y="3734420"/>
            <a:ext cx="914400" cy="424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54" name="Picture 2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3521" y="4890414"/>
            <a:ext cx="1439128" cy="367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6" name="Group 15"/>
          <p:cNvGrpSpPr/>
          <p:nvPr/>
        </p:nvGrpSpPr>
        <p:grpSpPr>
          <a:xfrm>
            <a:off x="713521" y="2667505"/>
            <a:ext cx="7979629" cy="3155370"/>
            <a:chOff x="713521" y="2667505"/>
            <a:chExt cx="7979629" cy="3155370"/>
          </a:xfrm>
        </p:grpSpPr>
        <p:pic>
          <p:nvPicPr>
            <p:cNvPr id="18448" name="Picture 16"/>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743200" y="2667505"/>
              <a:ext cx="5949950" cy="982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53" name="Picture 2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549400" y="3438378"/>
              <a:ext cx="5097011" cy="140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55" name="Picture 23"/>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13521" y="4840212"/>
              <a:ext cx="5949950" cy="982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3352815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p:txBody>
          <a:bodyPr/>
          <a:lstStyle/>
          <a:p>
            <a:r>
              <a:rPr lang="en-US" dirty="0" smtClean="0"/>
              <a:t>Simple example:</a:t>
            </a:r>
            <a:endParaRPr lang="en-US" dirty="0"/>
          </a:p>
        </p:txBody>
      </p:sp>
      <p:pic>
        <p:nvPicPr>
          <p:cNvPr id="246788" name="Picture 4" descr="rice_se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a:xfrm>
            <a:off x="457200" y="2352675"/>
            <a:ext cx="4038600" cy="3028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46790" name="Picture 6" descr="rice_seg1"/>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a:xfrm>
            <a:off x="4648200" y="2352675"/>
            <a:ext cx="4038600" cy="3028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355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5334000"/>
            <a:ext cx="1676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0200" y="5209945"/>
            <a:ext cx="2514600"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7000" y="18288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57516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latin typeface="Comic Sans MS" pitchFamily="66" charset="0"/>
              </a:rPr>
              <a:t>Why segmentation is useful ?</a:t>
            </a:r>
            <a:endParaRPr lang="en-US" dirty="0">
              <a:latin typeface="Comic Sans MS" pitchFamily="66" charset="0"/>
            </a:endParaRPr>
          </a:p>
        </p:txBody>
      </p:sp>
      <p:sp>
        <p:nvSpPr>
          <p:cNvPr id="3" name="Content Placeholder 2"/>
          <p:cNvSpPr>
            <a:spLocks noGrp="1"/>
          </p:cNvSpPr>
          <p:nvPr>
            <p:ph sz="quarter" idx="1"/>
          </p:nvPr>
        </p:nvSpPr>
        <p:spPr/>
        <p:txBody>
          <a:bodyPr>
            <a:normAutofit fontScale="92500" lnSpcReduction="10000"/>
          </a:bodyPr>
          <a:lstStyle/>
          <a:p>
            <a:pPr>
              <a:buFont typeface="Wingdings" pitchFamily="2" charset="2"/>
              <a:buChar char="Ø"/>
            </a:pPr>
            <a:r>
              <a:rPr lang="en-US" dirty="0"/>
              <a:t> </a:t>
            </a:r>
            <a:r>
              <a:rPr lang="en-US" dirty="0">
                <a:latin typeface="Centaur" pitchFamily="18" charset="0"/>
              </a:rPr>
              <a:t>Segmentation accuracy determines the eventual success or failure of computerized analysis procedure.</a:t>
            </a:r>
          </a:p>
          <a:p>
            <a:pPr>
              <a:buFont typeface="Wingdings" pitchFamily="2" charset="2"/>
              <a:buChar char="Ø"/>
            </a:pPr>
            <a:r>
              <a:rPr lang="en-US" dirty="0">
                <a:latin typeface="Centaur" pitchFamily="18" charset="0"/>
              </a:rPr>
              <a:t>Improvement of pictorial information for human interpretation/perception</a:t>
            </a:r>
          </a:p>
          <a:p>
            <a:pPr>
              <a:buFont typeface="Wingdings" pitchFamily="2" charset="2"/>
              <a:buChar char="Ø"/>
            </a:pPr>
            <a:r>
              <a:rPr lang="en-US" b="1" dirty="0">
                <a:latin typeface="Centaur" pitchFamily="18" charset="0"/>
              </a:rPr>
              <a:t>Mapping and Measurement</a:t>
            </a:r>
            <a:r>
              <a:rPr lang="en-US" dirty="0">
                <a:latin typeface="Centaur" pitchFamily="18" charset="0"/>
              </a:rPr>
              <a:t> - Automatic analysis of remote sensing data from satellites to identify and measure regions of interest. e.g. Petroleum reserves</a:t>
            </a:r>
          </a:p>
          <a:p>
            <a:pPr>
              <a:buFont typeface="Wingdings" pitchFamily="2" charset="2"/>
              <a:buChar char="Ø"/>
            </a:pPr>
            <a:r>
              <a:rPr lang="en-US" dirty="0">
                <a:latin typeface="Centaur" pitchFamily="18" charset="0"/>
              </a:rPr>
              <a:t>It might be possible to analyze the image in the computer and provide cues to the radiologists to help detect important/suspicious structures (e.g.: Computed Aided Diagnosis, CAD)</a:t>
            </a:r>
          </a:p>
          <a:p>
            <a:pPr>
              <a:buFont typeface="Wingdings" pitchFamily="2" charset="2"/>
              <a:buChar char="Ø"/>
            </a:pPr>
            <a:endParaRPr lang="en-US" dirty="0"/>
          </a:p>
        </p:txBody>
      </p:sp>
    </p:spTree>
    <p:extLst>
      <p:ext uri="{BB962C8B-B14F-4D97-AF65-F5344CB8AC3E}">
        <p14:creationId xmlns:p14="http://schemas.microsoft.com/office/powerpoint/2010/main" val="8329563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14495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88" y="990600"/>
            <a:ext cx="4379259"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a:bodyPr>
          <a:lstStyle/>
          <a:p>
            <a:r>
              <a:rPr lang="en-US" dirty="0" smtClean="0"/>
              <a:t>Medical imaging</a:t>
            </a:r>
            <a:endParaRPr lang="en-US" dirty="0"/>
          </a:p>
        </p:txBody>
      </p:sp>
      <p:sp>
        <p:nvSpPr>
          <p:cNvPr id="3" name="Content Placeholder 2"/>
          <p:cNvSpPr>
            <a:spLocks noGrp="1"/>
          </p:cNvSpPr>
          <p:nvPr>
            <p:ph sz="quarter" idx="1"/>
          </p:nvPr>
        </p:nvSpPr>
        <p:spPr/>
        <p:txBody>
          <a:bodyPr/>
          <a:lstStyle/>
          <a:p>
            <a:pPr marL="0" indent="0">
              <a:buNone/>
            </a:pPr>
            <a:endParaRPr lang="en-US" dirty="0" smtClean="0"/>
          </a:p>
          <a:p>
            <a:endParaRPr lang="en-US" dirty="0"/>
          </a:p>
        </p:txBody>
      </p:sp>
      <p:pic>
        <p:nvPicPr>
          <p:cNvPr id="266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9045" y="990600"/>
            <a:ext cx="411480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608" y="4111128"/>
            <a:ext cx="4263863"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22713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Computer-guided surgery</a:t>
            </a:r>
            <a:endParaRPr lang="en-US" dirty="0"/>
          </a:p>
        </p:txBody>
      </p:sp>
      <p:sp>
        <p:nvSpPr>
          <p:cNvPr id="3" name="Content Placeholder 2"/>
          <p:cNvSpPr>
            <a:spLocks noGrp="1"/>
          </p:cNvSpPr>
          <p:nvPr>
            <p:ph sz="quarter" idx="1"/>
          </p:nvPr>
        </p:nvSpPr>
        <p:spPr/>
        <p:txBody>
          <a:bodyPr/>
          <a:lstStyle/>
          <a:p>
            <a:r>
              <a:rPr lang="en-US" dirty="0" smtClean="0"/>
              <a:t>Da Vinci robot heart surgery</a:t>
            </a:r>
            <a:endParaRPr lang="en-US"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2133600"/>
            <a:ext cx="3657600"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2095500"/>
            <a:ext cx="455295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895600" y="5715000"/>
            <a:ext cx="2514600" cy="584775"/>
          </a:xfrm>
          <a:prstGeom prst="rect">
            <a:avLst/>
          </a:prstGeom>
          <a:noFill/>
        </p:spPr>
        <p:txBody>
          <a:bodyPr wrap="square" rtlCol="0">
            <a:spAutoFit/>
          </a:bodyPr>
          <a:lstStyle/>
          <a:p>
            <a:r>
              <a:rPr lang="en-US" sz="3200" b="1" dirty="0" smtClean="0">
                <a:solidFill>
                  <a:srgbClr val="FF0000"/>
                </a:solidFill>
                <a:latin typeface="Algerian" pitchFamily="82" charset="0"/>
                <a:hlinkClick r:id="rId4" action="ppaction://hlinkfile"/>
              </a:rPr>
              <a:t>VIDEO DEMO</a:t>
            </a:r>
            <a:endParaRPr lang="en-US" sz="3200" b="1" dirty="0">
              <a:solidFill>
                <a:srgbClr val="FF0000"/>
              </a:solidFill>
              <a:latin typeface="Algerian" pitchFamily="82" charset="0"/>
            </a:endParaRPr>
          </a:p>
        </p:txBody>
      </p:sp>
    </p:spTree>
    <p:extLst>
      <p:ext uri="{BB962C8B-B14F-4D97-AF65-F5344CB8AC3E}">
        <p14:creationId xmlns:p14="http://schemas.microsoft.com/office/powerpoint/2010/main" val="39212760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detection</a:t>
            </a:r>
            <a:endParaRPr lang="en-US" dirty="0"/>
          </a:p>
        </p:txBody>
      </p:sp>
      <p:sp>
        <p:nvSpPr>
          <p:cNvPr id="3" name="Content Placeholder 2"/>
          <p:cNvSpPr>
            <a:spLocks noGrp="1"/>
          </p:cNvSpPr>
          <p:nvPr>
            <p:ph sz="quarter" idx="1"/>
          </p:nvPr>
        </p:nvSpPr>
        <p:spPr/>
        <p:txBody>
          <a:bodyPr/>
          <a:lstStyle/>
          <a:p>
            <a:r>
              <a:rPr lang="en-US" dirty="0" smtClean="0"/>
              <a:t>Pedestrian detection</a:t>
            </a:r>
          </a:p>
          <a:p>
            <a:r>
              <a:rPr lang="en-US" dirty="0" smtClean="0"/>
              <a:t>Face detection</a:t>
            </a:r>
          </a:p>
          <a:p>
            <a:r>
              <a:rPr lang="en-US" dirty="0" smtClean="0"/>
              <a:t>Brake light detection</a:t>
            </a:r>
          </a:p>
          <a:p>
            <a:r>
              <a:rPr lang="en-US" dirty="0" smtClean="0"/>
              <a:t>Locate objects in satellite imagery(roads,buildings,forests,etc)</a:t>
            </a:r>
          </a:p>
          <a:p>
            <a:r>
              <a:rPr lang="en-US" dirty="0" smtClean="0"/>
              <a:t>Agricultural imaging-crop disease detection</a:t>
            </a:r>
            <a:endParaRPr lang="en-US" dirty="0"/>
          </a:p>
        </p:txBody>
      </p:sp>
    </p:spTree>
    <p:extLst>
      <p:ext uri="{BB962C8B-B14F-4D97-AF65-F5344CB8AC3E}">
        <p14:creationId xmlns:p14="http://schemas.microsoft.com/office/powerpoint/2010/main" val="33418465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EKSU on Google Maps</a:t>
            </a:r>
            <a:endParaRPr lang="en-US"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52400" y="1600200"/>
            <a:ext cx="8610600" cy="5029200"/>
          </a:xfrm>
        </p:spPr>
      </p:pic>
    </p:spTree>
    <p:extLst>
      <p:ext uri="{BB962C8B-B14F-4D97-AF65-F5344CB8AC3E}">
        <p14:creationId xmlns:p14="http://schemas.microsoft.com/office/powerpoint/2010/main" val="20892121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Recognition tasks</a:t>
            </a:r>
            <a:endParaRPr lang="en-US" dirty="0"/>
          </a:p>
        </p:txBody>
      </p:sp>
      <p:sp>
        <p:nvSpPr>
          <p:cNvPr id="3" name="Content Placeholder 2"/>
          <p:cNvSpPr>
            <a:spLocks noGrp="1"/>
          </p:cNvSpPr>
          <p:nvPr>
            <p:ph sz="quarter" idx="1"/>
          </p:nvPr>
        </p:nvSpPr>
        <p:spPr/>
        <p:txBody>
          <a:bodyPr/>
          <a:lstStyle/>
          <a:p>
            <a:r>
              <a:rPr lang="en-US" dirty="0" smtClean="0"/>
              <a:t>Face recognition-g+</a:t>
            </a:r>
          </a:p>
          <a:p>
            <a:r>
              <a:rPr lang="en-US" dirty="0" smtClean="0"/>
              <a:t>Fingerprint recognition</a:t>
            </a:r>
          </a:p>
          <a:p>
            <a:r>
              <a:rPr lang="en-US" dirty="0" smtClean="0"/>
              <a:t>Iris recognition</a:t>
            </a:r>
            <a:endParaRPr lang="en-US" dirty="0"/>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124200"/>
            <a:ext cx="85344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0"/>
            <a:ext cx="274320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09161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b="1" u="sng" dirty="0" smtClean="0">
                <a:solidFill>
                  <a:schemeClr val="accent1">
                    <a:lumMod val="75000"/>
                  </a:schemeClr>
                </a:solidFill>
                <a:effectLst>
                  <a:outerShdw blurRad="38100" dist="38100" dir="2700000" algn="tl">
                    <a:srgbClr val="000000">
                      <a:alpha val="43137"/>
                    </a:srgbClr>
                  </a:outerShdw>
                </a:effectLst>
              </a:rPr>
              <a:t>Image deblurring</a:t>
            </a:r>
            <a:endParaRPr lang="en-US" dirty="0">
              <a:solidFill>
                <a:schemeClr val="accent1">
                  <a:lumMod val="75000"/>
                </a:schemeClr>
              </a:solidFill>
            </a:endParaRPr>
          </a:p>
        </p:txBody>
      </p:sp>
      <p:pic>
        <p:nvPicPr>
          <p:cNvPr id="4098" name="Picture 2"/>
          <p:cNvPicPr>
            <a:picLocks noChangeAspect="1" noChangeArrowheads="1"/>
          </p:cNvPicPr>
          <p:nvPr/>
        </p:nvPicPr>
        <p:blipFill>
          <a:blip r:embed="rId2"/>
          <a:srcRect/>
          <a:stretch>
            <a:fillRect/>
          </a:stretch>
        </p:blipFill>
        <p:spPr bwMode="auto">
          <a:xfrm>
            <a:off x="1143000" y="2209800"/>
            <a:ext cx="2362200" cy="1828800"/>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5181600" y="2209800"/>
            <a:ext cx="2209800" cy="1828800"/>
          </a:xfrm>
          <a:prstGeom prst="rect">
            <a:avLst/>
          </a:prstGeom>
          <a:noFill/>
          <a:ln w="9525">
            <a:noFill/>
            <a:miter lim="800000"/>
            <a:headEnd/>
            <a:tailEnd/>
          </a:ln>
          <a:effectLst/>
        </p:spPr>
      </p:pic>
      <p:pic>
        <p:nvPicPr>
          <p:cNvPr id="4100" name="Picture 4"/>
          <p:cNvPicPr>
            <a:picLocks noChangeAspect="1" noChangeArrowheads="1"/>
          </p:cNvPicPr>
          <p:nvPr/>
        </p:nvPicPr>
        <p:blipFill>
          <a:blip r:embed="rId4"/>
          <a:srcRect/>
          <a:stretch>
            <a:fillRect/>
          </a:stretch>
        </p:blipFill>
        <p:spPr bwMode="auto">
          <a:xfrm>
            <a:off x="2895600" y="4953000"/>
            <a:ext cx="2590800" cy="1676400"/>
          </a:xfrm>
          <a:prstGeom prst="rect">
            <a:avLst/>
          </a:prstGeom>
          <a:noFill/>
          <a:ln w="9525">
            <a:noFill/>
            <a:miter lim="800000"/>
            <a:headEnd/>
            <a:tailEnd/>
          </a:ln>
          <a:effectLst/>
        </p:spPr>
      </p:pic>
      <p:sp>
        <p:nvSpPr>
          <p:cNvPr id="7" name="TextBox 6"/>
          <p:cNvSpPr txBox="1"/>
          <p:nvPr/>
        </p:nvSpPr>
        <p:spPr>
          <a:xfrm>
            <a:off x="1371600" y="1828800"/>
            <a:ext cx="1828800" cy="369332"/>
          </a:xfrm>
          <a:prstGeom prst="rect">
            <a:avLst/>
          </a:prstGeom>
          <a:noFill/>
        </p:spPr>
        <p:txBody>
          <a:bodyPr wrap="square" rtlCol="0">
            <a:spAutoFit/>
          </a:bodyPr>
          <a:lstStyle/>
          <a:p>
            <a:r>
              <a:rPr lang="en-US" dirty="0" smtClean="0"/>
              <a:t>   </a:t>
            </a:r>
            <a:r>
              <a:rPr lang="en-US" b="1" u="sng" dirty="0" smtClean="0">
                <a:effectLst>
                  <a:outerShdw blurRad="38100" dist="38100" dir="2700000" algn="tl">
                    <a:srgbClr val="000000">
                      <a:alpha val="43137"/>
                    </a:srgbClr>
                  </a:outerShdw>
                </a:effectLst>
              </a:rPr>
              <a:t>Defocused</a:t>
            </a:r>
            <a:endParaRPr lang="en-US" b="1" u="sng" dirty="0">
              <a:effectLst>
                <a:outerShdw blurRad="38100" dist="38100" dir="2700000" algn="tl">
                  <a:srgbClr val="000000">
                    <a:alpha val="43137"/>
                  </a:srgbClr>
                </a:outerShdw>
              </a:effectLst>
            </a:endParaRPr>
          </a:p>
        </p:txBody>
      </p:sp>
      <p:sp>
        <p:nvSpPr>
          <p:cNvPr id="10" name="Rectangle 9"/>
          <p:cNvSpPr/>
          <p:nvPr/>
        </p:nvSpPr>
        <p:spPr>
          <a:xfrm>
            <a:off x="5181600" y="1828800"/>
            <a:ext cx="2111475" cy="369332"/>
          </a:xfrm>
          <a:prstGeom prst="rect">
            <a:avLst/>
          </a:prstGeom>
        </p:spPr>
        <p:txBody>
          <a:bodyPr wrap="none">
            <a:spAutoFit/>
          </a:bodyPr>
          <a:lstStyle/>
          <a:p>
            <a:r>
              <a:rPr lang="en-US" dirty="0" smtClean="0"/>
              <a:t> </a:t>
            </a:r>
            <a:r>
              <a:rPr lang="en-US" b="1" u="sng" dirty="0" smtClean="0">
                <a:effectLst>
                  <a:outerShdw blurRad="38100" dist="38100" dir="2700000" algn="tl">
                    <a:srgbClr val="000000">
                      <a:alpha val="43137"/>
                    </a:srgbClr>
                  </a:outerShdw>
                </a:effectLst>
              </a:rPr>
              <a:t>Motion Blurred</a:t>
            </a:r>
            <a:endParaRPr lang="en-US" dirty="0"/>
          </a:p>
        </p:txBody>
      </p:sp>
      <p:sp>
        <p:nvSpPr>
          <p:cNvPr id="11" name="Rectangle 10"/>
          <p:cNvSpPr/>
          <p:nvPr/>
        </p:nvSpPr>
        <p:spPr>
          <a:xfrm>
            <a:off x="3429000" y="4495800"/>
            <a:ext cx="1194173" cy="369332"/>
          </a:xfrm>
          <a:prstGeom prst="rect">
            <a:avLst/>
          </a:prstGeom>
        </p:spPr>
        <p:txBody>
          <a:bodyPr wrap="none">
            <a:spAutoFit/>
          </a:bodyPr>
          <a:lstStyle/>
          <a:p>
            <a:r>
              <a:rPr lang="en-US" dirty="0" smtClean="0"/>
              <a:t> </a:t>
            </a:r>
            <a:r>
              <a:rPr lang="en-US" b="1" u="sng" dirty="0" smtClean="0">
                <a:effectLst>
                  <a:outerShdw blurRad="38100" dist="38100" dir="2700000" algn="tl">
                    <a:srgbClr val="000000">
                      <a:alpha val="43137"/>
                    </a:srgbClr>
                  </a:outerShdw>
                </a:effectLst>
              </a:rPr>
              <a:t>Deblurred</a:t>
            </a:r>
            <a:endParaRPr lang="en-US" dirty="0"/>
          </a:p>
        </p:txBody>
      </p:sp>
    </p:spTree>
    <p:extLst>
      <p:ext uri="{BB962C8B-B14F-4D97-AF65-F5344CB8AC3E}">
        <p14:creationId xmlns:p14="http://schemas.microsoft.com/office/powerpoint/2010/main" val="10453179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lgerian" pitchFamily="82" charset="0"/>
              </a:rPr>
              <a:t>                 </a:t>
            </a:r>
            <a:r>
              <a:rPr lang="en-US" dirty="0" smtClean="0">
                <a:solidFill>
                  <a:srgbClr val="0000FF"/>
                </a:solidFill>
                <a:latin typeface="Algerian" pitchFamily="82" charset="0"/>
              </a:rPr>
              <a:t>A SEMINAR</a:t>
            </a:r>
            <a:endParaRPr lang="en-US" dirty="0">
              <a:solidFill>
                <a:srgbClr val="0000FF"/>
              </a:solidFill>
              <a:latin typeface="Algerian" pitchFamily="82" charset="0"/>
            </a:endParaRPr>
          </a:p>
        </p:txBody>
      </p:sp>
      <p:sp>
        <p:nvSpPr>
          <p:cNvPr id="3" name="Content Placeholder 2"/>
          <p:cNvSpPr>
            <a:spLocks noGrp="1"/>
          </p:cNvSpPr>
          <p:nvPr>
            <p:ph sz="quarter" idx="1"/>
          </p:nvPr>
        </p:nvSpPr>
        <p:spPr>
          <a:xfrm>
            <a:off x="609600" y="1676400"/>
            <a:ext cx="8153400" cy="5791200"/>
          </a:xfrm>
        </p:spPr>
        <p:txBody>
          <a:bodyPr>
            <a:normAutofit fontScale="77500" lnSpcReduction="20000"/>
          </a:bodyPr>
          <a:lstStyle/>
          <a:p>
            <a:pPr marL="0" indent="0">
              <a:buNone/>
            </a:pPr>
            <a:r>
              <a:rPr lang="en-US" sz="3600" dirty="0" smtClean="0">
                <a:solidFill>
                  <a:srgbClr val="0000FF"/>
                </a:solidFill>
              </a:rPr>
              <a:t>                                    </a:t>
            </a:r>
            <a:r>
              <a:rPr lang="en-US" sz="3600" b="1" dirty="0" smtClean="0">
                <a:solidFill>
                  <a:srgbClr val="0000FF"/>
                </a:solidFill>
              </a:rPr>
              <a:t> on</a:t>
            </a:r>
          </a:p>
          <a:p>
            <a:pPr marL="0" indent="0">
              <a:buNone/>
            </a:pPr>
            <a:r>
              <a:rPr lang="en-US" b="1" dirty="0">
                <a:solidFill>
                  <a:srgbClr val="0000FF"/>
                </a:solidFill>
              </a:rPr>
              <a:t> </a:t>
            </a:r>
            <a:r>
              <a:rPr lang="en-US" b="1" dirty="0" smtClean="0">
                <a:solidFill>
                  <a:srgbClr val="0000FF"/>
                </a:solidFill>
              </a:rPr>
              <a:t>                      </a:t>
            </a:r>
            <a:r>
              <a:rPr lang="en-US" sz="4400" b="1" dirty="0" smtClean="0">
                <a:solidFill>
                  <a:srgbClr val="0000FF"/>
                </a:solidFill>
              </a:rPr>
              <a:t>IMAGE SEGMENTATION</a:t>
            </a:r>
            <a:r>
              <a:rPr lang="en-US" b="1" dirty="0" smtClean="0">
                <a:solidFill>
                  <a:srgbClr val="0000FF"/>
                </a:solidFill>
              </a:rPr>
              <a:t> </a:t>
            </a:r>
          </a:p>
          <a:p>
            <a:pPr marL="0" indent="0">
              <a:buNone/>
            </a:pPr>
            <a:r>
              <a:rPr lang="en-US" b="1" dirty="0">
                <a:solidFill>
                  <a:srgbClr val="0000FF"/>
                </a:solidFill>
              </a:rPr>
              <a:t> </a:t>
            </a:r>
            <a:r>
              <a:rPr lang="en-US" b="1" dirty="0" smtClean="0">
                <a:solidFill>
                  <a:srgbClr val="0000FF"/>
                </a:solidFill>
              </a:rPr>
              <a:t>                           ….an introductory approach</a:t>
            </a:r>
          </a:p>
          <a:p>
            <a:pPr marL="0" indent="0">
              <a:buNone/>
            </a:pPr>
            <a:r>
              <a:rPr lang="en-US" b="1" dirty="0"/>
              <a:t> </a:t>
            </a:r>
            <a:r>
              <a:rPr lang="en-US" b="1" dirty="0" smtClean="0"/>
              <a:t>                                      </a:t>
            </a:r>
            <a:r>
              <a:rPr lang="en-US" sz="3200" dirty="0">
                <a:latin typeface="Arial" charset="0"/>
              </a:rPr>
              <a:t>Presented </a:t>
            </a:r>
            <a:r>
              <a:rPr lang="en-US" sz="3200" dirty="0" smtClean="0">
                <a:latin typeface="Arial" charset="0"/>
              </a:rPr>
              <a:t>by</a:t>
            </a:r>
          </a:p>
          <a:p>
            <a:pPr marL="0" indent="0">
              <a:buNone/>
            </a:pPr>
            <a:r>
              <a:rPr lang="en-US" sz="3200" dirty="0">
                <a:solidFill>
                  <a:srgbClr val="3333FF"/>
                </a:solidFill>
                <a:latin typeface="Arial" charset="0"/>
              </a:rPr>
              <a:t> </a:t>
            </a:r>
            <a:r>
              <a:rPr lang="en-US" sz="3200" dirty="0" smtClean="0">
                <a:solidFill>
                  <a:srgbClr val="3333FF"/>
                </a:solidFill>
                <a:latin typeface="Arial" charset="0"/>
              </a:rPr>
              <a:t>                 TAWOSE OLAMIDE TIMOTHY</a:t>
            </a:r>
          </a:p>
          <a:p>
            <a:pPr marL="0" indent="0">
              <a:buNone/>
            </a:pPr>
            <a:r>
              <a:rPr lang="en-US" sz="3200" dirty="0" smtClean="0">
                <a:solidFill>
                  <a:srgbClr val="3333FF"/>
                </a:solidFill>
                <a:latin typeface="Arial" charset="0"/>
              </a:rPr>
              <a:t>                                    </a:t>
            </a:r>
          </a:p>
          <a:p>
            <a:pPr marL="0" indent="0">
              <a:buNone/>
            </a:pPr>
            <a:r>
              <a:rPr lang="en-US" sz="3200" dirty="0" smtClean="0">
                <a:solidFill>
                  <a:srgbClr val="3333FF"/>
                </a:solidFill>
                <a:latin typeface="Arial" charset="0"/>
              </a:rPr>
              <a:t>       DEPARTMENT OF MATHEMATICAL SCIENCES</a:t>
            </a:r>
          </a:p>
          <a:p>
            <a:pPr marL="0" indent="0">
              <a:buNone/>
            </a:pPr>
            <a:r>
              <a:rPr lang="en-US" sz="3200" dirty="0" smtClean="0">
                <a:solidFill>
                  <a:srgbClr val="3333FF"/>
                </a:solidFill>
                <a:latin typeface="Arial" charset="0"/>
              </a:rPr>
              <a:t>                   (COMPUTER SCINCE OPTION)</a:t>
            </a:r>
          </a:p>
          <a:p>
            <a:pPr marL="0" indent="0">
              <a:buNone/>
            </a:pPr>
            <a:r>
              <a:rPr lang="en-US" sz="3200" dirty="0" smtClean="0">
                <a:solidFill>
                  <a:srgbClr val="3333FF"/>
                </a:solidFill>
                <a:latin typeface="Arial" charset="0"/>
              </a:rPr>
              <a:t>                                   CSC 400        </a:t>
            </a:r>
            <a:endParaRPr lang="en-US" sz="3200" b="1" dirty="0" smtClean="0">
              <a:latin typeface="Arial" charset="0"/>
            </a:endParaRPr>
          </a:p>
          <a:p>
            <a:pPr marL="0" indent="0">
              <a:buNone/>
            </a:pPr>
            <a:r>
              <a:rPr lang="en-US" sz="3200" b="1" dirty="0" smtClean="0">
                <a:latin typeface="Arial" charset="0"/>
              </a:rPr>
              <a:t>                     </a:t>
            </a:r>
            <a:r>
              <a:rPr lang="en-US" sz="4100" dirty="0" smtClean="0">
                <a:latin typeface="Arial" charset="0"/>
              </a:rPr>
              <a:t>Under the Guidance of</a:t>
            </a:r>
          </a:p>
          <a:p>
            <a:pPr marL="0" indent="0">
              <a:buNone/>
            </a:pPr>
            <a:r>
              <a:rPr lang="en-US" sz="3200" dirty="0" smtClean="0">
                <a:latin typeface="Arial" charset="0"/>
              </a:rPr>
              <a:t>                         </a:t>
            </a:r>
            <a:r>
              <a:rPr lang="en-US" sz="4600" b="1" dirty="0" smtClean="0">
                <a:latin typeface="Arial" charset="0"/>
              </a:rPr>
              <a:t>Mr. D.O EKONG</a:t>
            </a:r>
          </a:p>
          <a:p>
            <a:pPr marL="0" indent="0">
              <a:buNone/>
            </a:pPr>
            <a:endParaRPr lang="en-US" sz="3200" dirty="0">
              <a:solidFill>
                <a:srgbClr val="3333FF"/>
              </a:solidFill>
              <a:latin typeface="Arial" charset="0"/>
            </a:endParaRPr>
          </a:p>
          <a:p>
            <a:pPr marL="0" indent="0">
              <a:buNone/>
            </a:pPr>
            <a:endParaRPr lang="en-US" b="1" dirty="0" smtClean="0"/>
          </a:p>
          <a:p>
            <a:pPr marL="0" indent="0">
              <a:buNone/>
            </a:pPr>
            <a:r>
              <a:rPr lang="en-US" b="1" dirty="0" smtClean="0"/>
              <a:t>  </a:t>
            </a:r>
            <a:endParaRPr lang="en-US" b="1" dirty="0"/>
          </a:p>
        </p:txBody>
      </p:sp>
    </p:spTree>
    <p:extLst>
      <p:ext uri="{BB962C8B-B14F-4D97-AF65-F5344CB8AC3E}">
        <p14:creationId xmlns:p14="http://schemas.microsoft.com/office/powerpoint/2010/main" val="41574538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effectLst>
                  <a:outerShdw blurRad="38100" dist="38100" dir="2700000" algn="tl">
                    <a:srgbClr val="000000">
                      <a:alpha val="43137"/>
                    </a:srgbClr>
                  </a:outerShdw>
                </a:effectLst>
              </a:rPr>
              <a:t>         </a:t>
            </a:r>
            <a:r>
              <a:rPr lang="en-US" b="1" u="sng" dirty="0" smtClean="0">
                <a:solidFill>
                  <a:srgbClr val="C00000"/>
                </a:solidFill>
                <a:effectLst>
                  <a:outerShdw blurRad="38100" dist="38100" dir="2700000" algn="tl">
                    <a:srgbClr val="000000">
                      <a:alpha val="43137"/>
                    </a:srgbClr>
                  </a:outerShdw>
                </a:effectLst>
              </a:rPr>
              <a:t>Machine Vision Application</a:t>
            </a:r>
            <a:endParaRPr lang="en-US" b="1" u="sng" dirty="0">
              <a:solidFill>
                <a:srgbClr val="C00000"/>
              </a:solidFill>
              <a:effectLst>
                <a:outerShdw blurRad="38100" dist="38100" dir="2700000" algn="tl">
                  <a:srgbClr val="000000">
                    <a:alpha val="43137"/>
                  </a:srgbClr>
                </a:outerShdw>
              </a:effectLst>
            </a:endParaRPr>
          </a:p>
        </p:txBody>
      </p:sp>
      <p:sp>
        <p:nvSpPr>
          <p:cNvPr id="3" name="Content Placeholder 2"/>
          <p:cNvSpPr>
            <a:spLocks noGrp="1"/>
          </p:cNvSpPr>
          <p:nvPr>
            <p:ph sz="quarter" idx="1"/>
          </p:nvPr>
        </p:nvSpPr>
        <p:spPr>
          <a:xfrm>
            <a:off x="457200" y="2819400"/>
            <a:ext cx="7467600" cy="3654552"/>
          </a:xfrm>
        </p:spPr>
        <p:txBody>
          <a:bodyPr>
            <a:normAutofit/>
          </a:bodyPr>
          <a:lstStyle/>
          <a:p>
            <a:r>
              <a:rPr lang="en-US" sz="2800" b="1" dirty="0" smtClean="0"/>
              <a:t>Industrial Machine Vision for product assembly and inspection.</a:t>
            </a:r>
          </a:p>
          <a:p>
            <a:r>
              <a:rPr lang="en-US" sz="2800" b="1" dirty="0" smtClean="0"/>
              <a:t>Automated Target detection and tracking.</a:t>
            </a:r>
          </a:p>
          <a:p>
            <a:r>
              <a:rPr lang="en-US" sz="2800" b="1" dirty="0" smtClean="0"/>
              <a:t>Machine processing for aerial and satellite imagery for weather prediction and assessment etc.</a:t>
            </a:r>
            <a:endParaRPr lang="en-US" sz="2800" b="1" dirty="0"/>
          </a:p>
        </p:txBody>
      </p:sp>
      <p:sp>
        <p:nvSpPr>
          <p:cNvPr id="5" name="TextBox 4"/>
          <p:cNvSpPr txBox="1"/>
          <p:nvPr/>
        </p:nvSpPr>
        <p:spPr>
          <a:xfrm>
            <a:off x="457200" y="1524000"/>
            <a:ext cx="7467600" cy="707886"/>
          </a:xfrm>
          <a:prstGeom prst="rect">
            <a:avLst/>
          </a:prstGeom>
          <a:noFill/>
        </p:spPr>
        <p:txBody>
          <a:bodyPr wrap="square" rtlCol="0">
            <a:spAutoFit/>
          </a:bodyPr>
          <a:lstStyle/>
          <a:p>
            <a:r>
              <a:rPr lang="en-US" sz="2000" b="1" dirty="0" smtClean="0">
                <a:solidFill>
                  <a:schemeClr val="bg2">
                    <a:lumMod val="50000"/>
                  </a:schemeClr>
                </a:solidFill>
              </a:rPr>
              <a:t>Here the interest is on procedures for extraction of image information  suitable for computer processing</a:t>
            </a:r>
            <a:endParaRPr lang="en-US" sz="2000" b="1" dirty="0">
              <a:solidFill>
                <a:schemeClr val="bg2">
                  <a:lumMod val="50000"/>
                </a:schemeClr>
              </a:solidFill>
            </a:endParaRPr>
          </a:p>
        </p:txBody>
      </p:sp>
      <p:sp>
        <p:nvSpPr>
          <p:cNvPr id="6" name="TextBox 5"/>
          <p:cNvSpPr txBox="1"/>
          <p:nvPr/>
        </p:nvSpPr>
        <p:spPr>
          <a:xfrm>
            <a:off x="609600" y="2286000"/>
            <a:ext cx="2895600" cy="369332"/>
          </a:xfrm>
          <a:prstGeom prst="rect">
            <a:avLst/>
          </a:prstGeom>
          <a:noFill/>
        </p:spPr>
        <p:txBody>
          <a:bodyPr wrap="square" rtlCol="0">
            <a:spAutoFit/>
          </a:bodyPr>
          <a:lstStyle/>
          <a:p>
            <a:r>
              <a:rPr lang="en-US" b="1" dirty="0" smtClean="0">
                <a:solidFill>
                  <a:schemeClr val="bg1">
                    <a:lumMod val="50000"/>
                  </a:schemeClr>
                </a:solidFill>
                <a:effectLst>
                  <a:outerShdw blurRad="38100" dist="38100" dir="2700000" algn="tl">
                    <a:srgbClr val="000000">
                      <a:alpha val="43137"/>
                    </a:srgbClr>
                  </a:outerShdw>
                </a:effectLst>
              </a:rPr>
              <a:t>Typical Applications</a:t>
            </a:r>
            <a:r>
              <a:rPr lang="en-US" dirty="0" smtClean="0"/>
              <a:t>:-</a:t>
            </a:r>
            <a:endParaRPr lang="en-US" dirty="0"/>
          </a:p>
        </p:txBody>
      </p:sp>
    </p:spTree>
    <p:extLst>
      <p:ext uri="{BB962C8B-B14F-4D97-AF65-F5344CB8AC3E}">
        <p14:creationId xmlns:p14="http://schemas.microsoft.com/office/powerpoint/2010/main" val="13045429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effectLst>
                  <a:outerShdw blurRad="38100" dist="38100" dir="2700000" algn="tl">
                    <a:srgbClr val="000000">
                      <a:alpha val="43137"/>
                    </a:srgbClr>
                  </a:outerShdw>
                </a:effectLst>
              </a:rPr>
              <a:t>              </a:t>
            </a:r>
            <a:r>
              <a:rPr lang="en-US" b="1" u="sng" dirty="0" smtClean="0">
                <a:solidFill>
                  <a:schemeClr val="accent2">
                    <a:lumMod val="75000"/>
                  </a:schemeClr>
                </a:solidFill>
                <a:effectLst>
                  <a:outerShdw blurRad="38100" dist="38100" dir="2700000" algn="tl">
                    <a:srgbClr val="000000">
                      <a:alpha val="43137"/>
                    </a:srgbClr>
                  </a:outerShdw>
                </a:effectLst>
              </a:rPr>
              <a:t>Automated inspection</a:t>
            </a:r>
            <a:endParaRPr lang="en-US" b="1" u="sng" dirty="0">
              <a:solidFill>
                <a:schemeClr val="accent2">
                  <a:lumMod val="75000"/>
                </a:schemeClr>
              </a:solidFill>
              <a:effectLst>
                <a:outerShdw blurRad="38100" dist="38100" dir="2700000" algn="tl">
                  <a:srgbClr val="000000">
                    <a:alpha val="43137"/>
                  </a:srgbClr>
                </a:outerShdw>
              </a:effectLst>
            </a:endParaRPr>
          </a:p>
        </p:txBody>
      </p:sp>
      <p:pic>
        <p:nvPicPr>
          <p:cNvPr id="11266" name="Picture 2"/>
          <p:cNvPicPr>
            <a:picLocks noChangeAspect="1" noChangeArrowheads="1"/>
          </p:cNvPicPr>
          <p:nvPr/>
        </p:nvPicPr>
        <p:blipFill>
          <a:blip r:embed="rId2"/>
          <a:srcRect/>
          <a:stretch>
            <a:fillRect/>
          </a:stretch>
        </p:blipFill>
        <p:spPr bwMode="auto">
          <a:xfrm>
            <a:off x="762000" y="1752600"/>
            <a:ext cx="7315200" cy="3810000"/>
          </a:xfrm>
          <a:prstGeom prst="rect">
            <a:avLst/>
          </a:prstGeom>
          <a:noFill/>
          <a:ln w="9525">
            <a:noFill/>
            <a:miter lim="800000"/>
            <a:headEnd/>
            <a:tailEnd/>
          </a:ln>
          <a:effectLst/>
        </p:spPr>
      </p:pic>
      <p:sp>
        <p:nvSpPr>
          <p:cNvPr id="5" name="TextBox 4"/>
          <p:cNvSpPr txBox="1"/>
          <p:nvPr/>
        </p:nvSpPr>
        <p:spPr>
          <a:xfrm>
            <a:off x="1905000" y="5791200"/>
            <a:ext cx="5105400" cy="400110"/>
          </a:xfrm>
          <a:prstGeom prst="rect">
            <a:avLst/>
          </a:prstGeom>
          <a:noFill/>
        </p:spPr>
        <p:txBody>
          <a:bodyPr wrap="square" rtlCol="0">
            <a:spAutoFit/>
          </a:bodyPr>
          <a:lstStyle/>
          <a:p>
            <a:r>
              <a:rPr lang="en-US" b="1" dirty="0" smtClean="0">
                <a:effectLst>
                  <a:outerShdw blurRad="38100" dist="38100" dir="2700000" algn="tl">
                    <a:srgbClr val="000000">
                      <a:alpha val="43137"/>
                    </a:srgbClr>
                  </a:outerShdw>
                </a:effectLst>
              </a:rPr>
              <a:t>  </a:t>
            </a:r>
            <a:r>
              <a:rPr lang="en-US" sz="2000" b="1" u="sng" dirty="0" smtClean="0">
                <a:solidFill>
                  <a:srgbClr val="0070C0"/>
                </a:solidFill>
                <a:effectLst>
                  <a:outerShdw blurRad="38100" dist="38100" dir="2700000" algn="tl">
                    <a:srgbClr val="000000">
                      <a:alpha val="43137"/>
                    </a:srgbClr>
                  </a:outerShdw>
                </a:effectLst>
              </a:rPr>
              <a:t>BOTTLING PLANT AUTOMATION</a:t>
            </a:r>
            <a:endParaRPr lang="en-US" sz="2000" b="1" u="sng" dirty="0">
              <a:solidFill>
                <a:srgbClr val="0070C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381058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areas of application</a:t>
            </a:r>
            <a:endParaRPr lang="en-US" dirty="0"/>
          </a:p>
        </p:txBody>
      </p:sp>
      <p:sp>
        <p:nvSpPr>
          <p:cNvPr id="3" name="Content Placeholder 2"/>
          <p:cNvSpPr>
            <a:spLocks noGrp="1"/>
          </p:cNvSpPr>
          <p:nvPr>
            <p:ph sz="quarter" idx="1"/>
          </p:nvPr>
        </p:nvSpPr>
        <p:spPr/>
        <p:txBody>
          <a:bodyPr/>
          <a:lstStyle/>
          <a:p>
            <a:r>
              <a:rPr lang="en-US" dirty="0" smtClean="0"/>
              <a:t>Traffic control systems</a:t>
            </a:r>
          </a:p>
          <a:p>
            <a:r>
              <a:rPr lang="en-US" dirty="0" smtClean="0"/>
              <a:t>Content-based image retrieval</a:t>
            </a:r>
          </a:p>
          <a:p>
            <a:r>
              <a:rPr lang="en-US" dirty="0" smtClean="0"/>
              <a:t>Video surveillance</a:t>
            </a:r>
          </a:p>
          <a:p>
            <a:r>
              <a:rPr lang="en-US" dirty="0" smtClean="0"/>
              <a:t>In sport scenes</a:t>
            </a:r>
            <a:endParaRPr lang="en-US" dirty="0"/>
          </a:p>
        </p:txBody>
      </p:sp>
    </p:spTree>
    <p:extLst>
      <p:ext uri="{BB962C8B-B14F-4D97-AF65-F5344CB8AC3E}">
        <p14:creationId xmlns:p14="http://schemas.microsoft.com/office/powerpoint/2010/main" val="1756346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Comic Sans MS" pitchFamily="66" charset="0"/>
              </a:rPr>
              <a:t>Image Pre-processing –correcting image defects</a:t>
            </a:r>
            <a:endParaRPr lang="en-US" dirty="0">
              <a:latin typeface="Comic Sans MS" pitchFamily="66" charset="0"/>
            </a:endParaRPr>
          </a:p>
        </p:txBody>
      </p:sp>
      <p:sp>
        <p:nvSpPr>
          <p:cNvPr id="3" name="Content Placeholder 2"/>
          <p:cNvSpPr>
            <a:spLocks noGrp="1"/>
          </p:cNvSpPr>
          <p:nvPr>
            <p:ph sz="quarter" idx="1"/>
          </p:nvPr>
        </p:nvSpPr>
        <p:spPr/>
        <p:txBody>
          <a:bodyPr>
            <a:normAutofit lnSpcReduction="10000"/>
          </a:bodyPr>
          <a:lstStyle/>
          <a:p>
            <a:pPr marL="0" indent="0">
              <a:buNone/>
            </a:pPr>
            <a:endParaRPr lang="en-US" dirty="0" smtClean="0"/>
          </a:p>
          <a:p>
            <a:r>
              <a:rPr lang="en-US" dirty="0" smtClean="0">
                <a:solidFill>
                  <a:srgbClr val="0000FF"/>
                </a:solidFill>
                <a:latin typeface="Comic Sans MS" pitchFamily="66" charset="0"/>
              </a:rPr>
              <a:t>Goal of pre-processing</a:t>
            </a:r>
          </a:p>
          <a:p>
            <a:pPr marL="0" indent="0">
              <a:buNone/>
            </a:pPr>
            <a:r>
              <a:rPr lang="en-US" dirty="0"/>
              <a:t> </a:t>
            </a:r>
            <a:r>
              <a:rPr lang="en-US" dirty="0" smtClean="0"/>
              <a:t>   -enhance the visual appearance of images</a:t>
            </a:r>
          </a:p>
          <a:p>
            <a:pPr marL="0" indent="0">
              <a:buNone/>
            </a:pPr>
            <a:r>
              <a:rPr lang="en-US" dirty="0"/>
              <a:t> </a:t>
            </a:r>
            <a:r>
              <a:rPr lang="en-US" dirty="0" smtClean="0"/>
              <a:t>   -improve the manipulation of datasets</a:t>
            </a:r>
            <a:endParaRPr lang="en-US" dirty="0"/>
          </a:p>
          <a:p>
            <a:r>
              <a:rPr lang="en-US" dirty="0" smtClean="0">
                <a:solidFill>
                  <a:srgbClr val="0000FF"/>
                </a:solidFill>
                <a:latin typeface="Comic Sans MS" pitchFamily="66" charset="0"/>
              </a:rPr>
              <a:t>Pre-processing</a:t>
            </a:r>
          </a:p>
          <a:p>
            <a:pPr marL="0" indent="0">
              <a:buNone/>
            </a:pPr>
            <a:r>
              <a:rPr lang="en-US" dirty="0"/>
              <a:t> </a:t>
            </a:r>
            <a:r>
              <a:rPr lang="en-US" dirty="0" smtClean="0"/>
              <a:t>  -image resampling</a:t>
            </a:r>
          </a:p>
          <a:p>
            <a:pPr marL="0" indent="0">
              <a:buNone/>
            </a:pPr>
            <a:r>
              <a:rPr lang="en-US" dirty="0"/>
              <a:t> </a:t>
            </a:r>
            <a:r>
              <a:rPr lang="en-US" dirty="0" smtClean="0"/>
              <a:t>  -grayscale contrast enhancement</a:t>
            </a:r>
          </a:p>
          <a:p>
            <a:pPr marL="0" indent="0">
              <a:buNone/>
            </a:pPr>
            <a:r>
              <a:rPr lang="en-US" dirty="0"/>
              <a:t> </a:t>
            </a:r>
            <a:r>
              <a:rPr lang="en-US" dirty="0" smtClean="0"/>
              <a:t>  -noise removal</a:t>
            </a:r>
          </a:p>
          <a:p>
            <a:pPr marL="0" indent="0">
              <a:buNone/>
            </a:pPr>
            <a:r>
              <a:rPr lang="en-US" dirty="0"/>
              <a:t> </a:t>
            </a:r>
            <a:r>
              <a:rPr lang="en-US" dirty="0" smtClean="0"/>
              <a:t>  -Mathematical operations</a:t>
            </a:r>
          </a:p>
          <a:p>
            <a:endParaRPr lang="en-US" dirty="0"/>
          </a:p>
        </p:txBody>
      </p:sp>
    </p:spTree>
    <p:extLst>
      <p:ext uri="{BB962C8B-B14F-4D97-AF65-F5344CB8AC3E}">
        <p14:creationId xmlns:p14="http://schemas.microsoft.com/office/powerpoint/2010/main" val="2678032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smooth by median filter</a:t>
            </a:r>
            <a:endParaRPr lang="en-US" dirty="0"/>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9200"/>
            <a:ext cx="9143999"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02273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Background correction by Top-hat filter</a:t>
            </a:r>
            <a:endParaRPr lang="en-US" dirty="0"/>
          </a:p>
        </p:txBody>
      </p:sp>
      <p:pic>
        <p:nvPicPr>
          <p:cNvPr id="327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0600"/>
            <a:ext cx="914400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54723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53400" cy="990600"/>
          </a:xfrm>
        </p:spPr>
        <p:txBody>
          <a:bodyPr>
            <a:normAutofit/>
          </a:bodyPr>
          <a:lstStyle/>
          <a:p>
            <a:r>
              <a:rPr lang="en-US" sz="3200" dirty="0" smtClean="0">
                <a:latin typeface="Comic Sans MS" pitchFamily="66" charset="0"/>
              </a:rPr>
              <a:t>Illumination correction by low-pass filter</a:t>
            </a:r>
            <a:endParaRPr lang="en-US" sz="3200" dirty="0">
              <a:latin typeface="Comic Sans MS" pitchFamily="66" charset="0"/>
            </a:endParaRPr>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81489"/>
            <a:ext cx="9144000" cy="440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0" y="5486400"/>
            <a:ext cx="82677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73660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36"/>
            <a:ext cx="3505200" cy="2949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76200"/>
            <a:ext cx="3314700" cy="2871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3276600"/>
            <a:ext cx="4014787"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99777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b="1" u="sng" dirty="0" smtClean="0">
                <a:solidFill>
                  <a:schemeClr val="accent2">
                    <a:lumMod val="75000"/>
                  </a:schemeClr>
                </a:solidFill>
                <a:effectLst>
                  <a:outerShdw blurRad="38100" dist="38100" dir="2700000" algn="tl">
                    <a:srgbClr val="000000">
                      <a:alpha val="43137"/>
                    </a:srgbClr>
                  </a:outerShdw>
                </a:effectLst>
              </a:rPr>
              <a:t>Image Enhancement</a:t>
            </a:r>
            <a:endParaRPr lang="en-US" b="1" u="sng" dirty="0">
              <a:solidFill>
                <a:schemeClr val="accent2">
                  <a:lumMod val="75000"/>
                </a:schemeClr>
              </a:solidFill>
              <a:effectLst>
                <a:outerShdw blurRad="38100" dist="38100" dir="2700000" algn="tl">
                  <a:srgbClr val="000000">
                    <a:alpha val="43137"/>
                  </a:srgbClr>
                </a:outerShdw>
              </a:effectLst>
            </a:endParaRPr>
          </a:p>
        </p:txBody>
      </p:sp>
      <p:pic>
        <p:nvPicPr>
          <p:cNvPr id="2050" name="Picture 2"/>
          <p:cNvPicPr>
            <a:picLocks noChangeAspect="1" noChangeArrowheads="1"/>
          </p:cNvPicPr>
          <p:nvPr/>
        </p:nvPicPr>
        <p:blipFill>
          <a:blip r:embed="rId2"/>
          <a:srcRect/>
          <a:stretch>
            <a:fillRect/>
          </a:stretch>
        </p:blipFill>
        <p:spPr bwMode="auto">
          <a:xfrm>
            <a:off x="685800" y="1905000"/>
            <a:ext cx="2895600" cy="2971800"/>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5029200" y="3581400"/>
            <a:ext cx="2819400" cy="2743200"/>
          </a:xfrm>
          <a:prstGeom prst="rect">
            <a:avLst/>
          </a:prstGeom>
          <a:noFill/>
          <a:ln w="9525">
            <a:noFill/>
            <a:miter lim="800000"/>
            <a:headEnd/>
            <a:tailEnd/>
          </a:ln>
          <a:effectLst/>
        </p:spPr>
      </p:pic>
      <p:sp>
        <p:nvSpPr>
          <p:cNvPr id="6" name="TextBox 5"/>
          <p:cNvSpPr txBox="1"/>
          <p:nvPr/>
        </p:nvSpPr>
        <p:spPr>
          <a:xfrm>
            <a:off x="762000" y="5029200"/>
            <a:ext cx="2743200" cy="369332"/>
          </a:xfrm>
          <a:prstGeom prst="rect">
            <a:avLst/>
          </a:prstGeom>
          <a:noFill/>
        </p:spPr>
        <p:txBody>
          <a:bodyPr wrap="square" rtlCol="0">
            <a:spAutoFit/>
          </a:bodyPr>
          <a:lstStyle/>
          <a:p>
            <a:r>
              <a:rPr lang="en-US" b="1" u="sng" dirty="0" smtClean="0">
                <a:solidFill>
                  <a:schemeClr val="bg2">
                    <a:lumMod val="25000"/>
                  </a:schemeClr>
                </a:solidFill>
              </a:rPr>
              <a:t> Low Contrast Image</a:t>
            </a:r>
            <a:endParaRPr lang="en-US" b="1" u="sng" dirty="0">
              <a:solidFill>
                <a:schemeClr val="bg2">
                  <a:lumMod val="25000"/>
                </a:schemeClr>
              </a:solidFill>
            </a:endParaRPr>
          </a:p>
        </p:txBody>
      </p:sp>
      <p:sp>
        <p:nvSpPr>
          <p:cNvPr id="7" name="TextBox 6"/>
          <p:cNvSpPr txBox="1"/>
          <p:nvPr/>
        </p:nvSpPr>
        <p:spPr>
          <a:xfrm>
            <a:off x="5105400" y="3124200"/>
            <a:ext cx="2590800" cy="369332"/>
          </a:xfrm>
          <a:prstGeom prst="rect">
            <a:avLst/>
          </a:prstGeom>
          <a:noFill/>
        </p:spPr>
        <p:txBody>
          <a:bodyPr wrap="square" rtlCol="0">
            <a:spAutoFit/>
          </a:bodyPr>
          <a:lstStyle/>
          <a:p>
            <a:r>
              <a:rPr lang="en-US" b="1" dirty="0" smtClean="0">
                <a:solidFill>
                  <a:schemeClr val="accent3">
                    <a:lumMod val="50000"/>
                  </a:schemeClr>
                </a:solidFill>
              </a:rPr>
              <a:t>    </a:t>
            </a:r>
            <a:r>
              <a:rPr lang="en-US" b="1" u="sng" dirty="0" smtClean="0">
                <a:solidFill>
                  <a:schemeClr val="accent5">
                    <a:lumMod val="50000"/>
                  </a:schemeClr>
                </a:solidFill>
              </a:rPr>
              <a:t>Enhanced Image</a:t>
            </a:r>
            <a:endParaRPr lang="en-US" b="1" u="sng" dirty="0">
              <a:solidFill>
                <a:schemeClr val="accent5">
                  <a:lumMod val="50000"/>
                </a:schemeClr>
              </a:solidFill>
            </a:endParaRPr>
          </a:p>
        </p:txBody>
      </p:sp>
    </p:spTree>
    <p:extLst>
      <p:ext uri="{BB962C8B-B14F-4D97-AF65-F5344CB8AC3E}">
        <p14:creationId xmlns:p14="http://schemas.microsoft.com/office/powerpoint/2010/main" val="15475335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FF"/>
                </a:solidFill>
              </a:rPr>
              <a:t>Principal approaches</a:t>
            </a:r>
          </a:p>
        </p:txBody>
      </p:sp>
      <p:sp>
        <p:nvSpPr>
          <p:cNvPr id="3" name="Content Placeholder 2"/>
          <p:cNvSpPr>
            <a:spLocks noGrp="1"/>
          </p:cNvSpPr>
          <p:nvPr>
            <p:ph sz="quarter" idx="1"/>
          </p:nvPr>
        </p:nvSpPr>
        <p:spPr/>
        <p:txBody>
          <a:bodyPr/>
          <a:lstStyle/>
          <a:p>
            <a:pPr>
              <a:lnSpc>
                <a:spcPct val="90000"/>
              </a:lnSpc>
            </a:pPr>
            <a:r>
              <a:rPr lang="en-US" sz="2800" dirty="0">
                <a:latin typeface="Comic Sans MS" pitchFamily="66" charset="0"/>
              </a:rPr>
              <a:t>Segmentation algorithms generally are based on one of 2 basis properties of intensity values</a:t>
            </a:r>
          </a:p>
          <a:p>
            <a:pPr lvl="1">
              <a:lnSpc>
                <a:spcPct val="90000"/>
              </a:lnSpc>
            </a:pPr>
            <a:r>
              <a:rPr lang="en-US" sz="2800" dirty="0">
                <a:latin typeface="Comic Sans MS" pitchFamily="66" charset="0"/>
              </a:rPr>
              <a:t>discontinuity  : to partition an image based on sharp changes in intensity (such as </a:t>
            </a:r>
            <a:r>
              <a:rPr lang="en-US" sz="2800" dirty="0" smtClean="0">
                <a:latin typeface="Comic Sans MS" pitchFamily="66" charset="0"/>
              </a:rPr>
              <a:t>edges in an image)</a:t>
            </a:r>
            <a:endParaRPr lang="en-US" sz="2800" dirty="0">
              <a:latin typeface="Comic Sans MS" pitchFamily="66" charset="0"/>
            </a:endParaRPr>
          </a:p>
          <a:p>
            <a:pPr lvl="1">
              <a:lnSpc>
                <a:spcPct val="90000"/>
              </a:lnSpc>
            </a:pPr>
            <a:r>
              <a:rPr lang="en-US" sz="2800" dirty="0">
                <a:latin typeface="Comic Sans MS" pitchFamily="66" charset="0"/>
              </a:rPr>
              <a:t>similarity  </a:t>
            </a:r>
            <a:r>
              <a:rPr lang="en-US" sz="2800" dirty="0" smtClean="0">
                <a:latin typeface="Comic Sans MS" pitchFamily="66" charset="0"/>
              </a:rPr>
              <a:t> </a:t>
            </a:r>
            <a:r>
              <a:rPr lang="en-US" sz="2800" dirty="0">
                <a:latin typeface="Comic Sans MS" pitchFamily="66" charset="0"/>
              </a:rPr>
              <a:t>: to partition an image into regions that are similar according to a set </a:t>
            </a:r>
            <a:br>
              <a:rPr lang="en-US" sz="2800" dirty="0">
                <a:latin typeface="Comic Sans MS" pitchFamily="66" charset="0"/>
              </a:rPr>
            </a:br>
            <a:r>
              <a:rPr lang="en-US" sz="2800" dirty="0">
                <a:latin typeface="Comic Sans MS" pitchFamily="66" charset="0"/>
              </a:rPr>
              <a:t>of predefined </a:t>
            </a:r>
            <a:r>
              <a:rPr lang="en-US" sz="2800" dirty="0" smtClean="0">
                <a:latin typeface="Comic Sans MS" pitchFamily="66" charset="0"/>
              </a:rPr>
              <a:t>criteria; this includes thresholding,region growing, region splitting and merging.</a:t>
            </a:r>
            <a:endParaRPr lang="th-TH" sz="2800" dirty="0">
              <a:latin typeface="Comic Sans MS" pitchFamily="66" charset="0"/>
            </a:endParaRPr>
          </a:p>
          <a:p>
            <a:endParaRPr lang="en-US" dirty="0"/>
          </a:p>
        </p:txBody>
      </p:sp>
    </p:spTree>
    <p:extLst>
      <p:ext uri="{BB962C8B-B14F-4D97-AF65-F5344CB8AC3E}">
        <p14:creationId xmlns:p14="http://schemas.microsoft.com/office/powerpoint/2010/main" val="20893374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Grp="1" noChangeArrowheads="1"/>
          </p:cNvSpPr>
          <p:nvPr>
            <p:ph type="ctrTitle"/>
          </p:nvPr>
        </p:nvSpPr>
        <p:spPr>
          <a:xfrm>
            <a:off x="609600" y="304800"/>
            <a:ext cx="7696200" cy="838200"/>
          </a:xfrm>
        </p:spPr>
        <p:txBody>
          <a:bodyPr/>
          <a:lstStyle/>
          <a:p>
            <a:r>
              <a:rPr lang="en-US" b="1" dirty="0" smtClean="0">
                <a:latin typeface="Algerian" pitchFamily="82" charset="0"/>
              </a:rPr>
              <a:t>MOTIVATION</a:t>
            </a:r>
          </a:p>
        </p:txBody>
      </p:sp>
      <p:sp>
        <p:nvSpPr>
          <p:cNvPr id="5125" name="Rectangle 3"/>
          <p:cNvSpPr>
            <a:spLocks noGrp="1" noChangeArrowheads="1"/>
          </p:cNvSpPr>
          <p:nvPr>
            <p:ph type="subTitle" idx="1"/>
          </p:nvPr>
        </p:nvSpPr>
        <p:spPr>
          <a:xfrm>
            <a:off x="762000" y="1066800"/>
            <a:ext cx="7467600" cy="5334000"/>
          </a:xfrm>
          <a:noFill/>
        </p:spPr>
        <p:txBody>
          <a:bodyPr>
            <a:normAutofit fontScale="40000" lnSpcReduction="20000"/>
          </a:bodyPr>
          <a:lstStyle/>
          <a:p>
            <a:pPr algn="l"/>
            <a:endParaRPr lang="en-US" sz="2800" dirty="0" smtClean="0">
              <a:solidFill>
                <a:schemeClr val="tx2"/>
              </a:solidFill>
            </a:endParaRPr>
          </a:p>
          <a:p>
            <a:pPr lvl="0" fontAlgn="base">
              <a:spcBef>
                <a:spcPct val="50000"/>
              </a:spcBef>
              <a:spcAft>
                <a:spcPct val="0"/>
              </a:spcAft>
              <a:buClrTx/>
              <a:buSzTx/>
              <a:buFontTx/>
              <a:buChar char="•"/>
            </a:pPr>
            <a:r>
              <a:rPr lang="en-US" sz="2800" dirty="0">
                <a:solidFill>
                  <a:schemeClr val="tx2"/>
                </a:solidFill>
              </a:rPr>
              <a:t> </a:t>
            </a:r>
            <a:r>
              <a:rPr lang="en-US" sz="5900" dirty="0" smtClean="0">
                <a:solidFill>
                  <a:schemeClr val="tx2"/>
                </a:solidFill>
                <a:latin typeface="Times New Roman" pitchFamily="18" charset="0"/>
                <a:cs typeface="Times New Roman" pitchFamily="18" charset="0"/>
              </a:rPr>
              <a:t>Segmentation is difficult</a:t>
            </a:r>
            <a:endParaRPr lang="en-US" sz="5900" dirty="0" smtClean="0">
              <a:solidFill>
                <a:srgbClr val="000000"/>
              </a:solidFill>
              <a:latin typeface="Times New Roman" pitchFamily="18" charset="0"/>
              <a:cs typeface="Times New Roman" pitchFamily="18" charset="0"/>
            </a:endParaRPr>
          </a:p>
          <a:p>
            <a:pPr lvl="0" fontAlgn="base">
              <a:spcBef>
                <a:spcPct val="50000"/>
              </a:spcBef>
              <a:spcAft>
                <a:spcPct val="0"/>
              </a:spcAft>
              <a:buClrTx/>
              <a:buSzTx/>
              <a:buFontTx/>
              <a:buChar char="•"/>
            </a:pPr>
            <a:r>
              <a:rPr lang="en-US" sz="5900" dirty="0">
                <a:solidFill>
                  <a:srgbClr val="000000"/>
                </a:solidFill>
                <a:latin typeface="Times New Roman" pitchFamily="18" charset="0"/>
                <a:cs typeface="Times New Roman" pitchFamily="18" charset="0"/>
              </a:rPr>
              <a:t>Decades of extensive research, no general “off-the-shelf” solution</a:t>
            </a:r>
            <a:endParaRPr lang="en-US" sz="5900" dirty="0" smtClean="0">
              <a:solidFill>
                <a:srgbClr val="000000"/>
              </a:solidFill>
              <a:latin typeface="Times New Roman" pitchFamily="18" charset="0"/>
              <a:cs typeface="Times New Roman" pitchFamily="18" charset="0"/>
            </a:endParaRPr>
          </a:p>
          <a:p>
            <a:pPr lvl="0" fontAlgn="base">
              <a:spcBef>
                <a:spcPct val="50000"/>
              </a:spcBef>
              <a:spcAft>
                <a:spcPct val="0"/>
              </a:spcAft>
              <a:buClrTx/>
              <a:buSzTx/>
              <a:buFontTx/>
              <a:buChar char="•"/>
            </a:pPr>
            <a:r>
              <a:rPr lang="en-US" sz="5900" dirty="0" smtClean="0">
                <a:solidFill>
                  <a:srgbClr val="000000"/>
                </a:solidFill>
                <a:latin typeface="Times New Roman" pitchFamily="18" charset="0"/>
                <a:cs typeface="Times New Roman" pitchFamily="18" charset="0"/>
              </a:rPr>
              <a:t>Non- </a:t>
            </a:r>
            <a:r>
              <a:rPr lang="en-US" sz="5900" dirty="0">
                <a:solidFill>
                  <a:srgbClr val="000000"/>
                </a:solidFill>
                <a:latin typeface="Times New Roman" pitchFamily="18" charset="0"/>
                <a:cs typeface="Times New Roman" pitchFamily="18" charset="0"/>
              </a:rPr>
              <a:t>uniform illumination</a:t>
            </a:r>
          </a:p>
          <a:p>
            <a:pPr lvl="0" fontAlgn="base">
              <a:spcBef>
                <a:spcPct val="50000"/>
              </a:spcBef>
              <a:spcAft>
                <a:spcPct val="0"/>
              </a:spcAft>
              <a:buClrTx/>
              <a:buSzTx/>
              <a:buFontTx/>
              <a:buChar char="•"/>
            </a:pPr>
            <a:r>
              <a:rPr lang="en-US" sz="5900" dirty="0">
                <a:solidFill>
                  <a:srgbClr val="000000"/>
                </a:solidFill>
                <a:latin typeface="Times New Roman" pitchFamily="18" charset="0"/>
                <a:cs typeface="Times New Roman" pitchFamily="18" charset="0"/>
              </a:rPr>
              <a:t>No control of the environment</a:t>
            </a:r>
          </a:p>
          <a:p>
            <a:pPr lvl="0" fontAlgn="base">
              <a:spcBef>
                <a:spcPct val="50000"/>
              </a:spcBef>
              <a:spcAft>
                <a:spcPct val="0"/>
              </a:spcAft>
              <a:buClrTx/>
              <a:buSzTx/>
              <a:buFontTx/>
              <a:buChar char="•"/>
            </a:pPr>
            <a:r>
              <a:rPr lang="en-US" sz="5900" dirty="0">
                <a:solidFill>
                  <a:srgbClr val="000000"/>
                </a:solidFill>
                <a:latin typeface="Times New Roman" pitchFamily="18" charset="0"/>
                <a:cs typeface="Times New Roman" pitchFamily="18" charset="0"/>
              </a:rPr>
              <a:t>Inadequate model of the object of interest</a:t>
            </a:r>
          </a:p>
          <a:p>
            <a:pPr lvl="0" fontAlgn="base">
              <a:spcBef>
                <a:spcPct val="50000"/>
              </a:spcBef>
              <a:spcAft>
                <a:spcPct val="0"/>
              </a:spcAft>
              <a:buClrTx/>
              <a:buSzTx/>
              <a:buFontTx/>
              <a:buChar char="•"/>
            </a:pPr>
            <a:r>
              <a:rPr lang="en-US" sz="5900" dirty="0" smtClean="0">
                <a:solidFill>
                  <a:srgbClr val="000000"/>
                </a:solidFill>
                <a:latin typeface="Times New Roman" pitchFamily="18" charset="0"/>
                <a:cs typeface="Times New Roman" pitchFamily="18" charset="0"/>
              </a:rPr>
              <a:t>Noise </a:t>
            </a:r>
          </a:p>
          <a:p>
            <a:pPr lvl="0" fontAlgn="base">
              <a:spcBef>
                <a:spcPct val="50000"/>
              </a:spcBef>
              <a:spcAft>
                <a:spcPct val="0"/>
              </a:spcAft>
              <a:buClrTx/>
              <a:buSzTx/>
              <a:buFontTx/>
              <a:buChar char="•"/>
            </a:pPr>
            <a:r>
              <a:rPr lang="en-US" sz="5900" dirty="0" smtClean="0">
                <a:solidFill>
                  <a:srgbClr val="000000"/>
                </a:solidFill>
                <a:latin typeface="Times New Roman" pitchFamily="18" charset="0"/>
                <a:cs typeface="Times New Roman" pitchFamily="18" charset="0"/>
              </a:rPr>
              <a:t>Segmentation on trivial images is one of the difficult task in image processing . Still under research</a:t>
            </a:r>
          </a:p>
          <a:p>
            <a:pPr lvl="0" fontAlgn="base">
              <a:spcBef>
                <a:spcPct val="50000"/>
              </a:spcBef>
              <a:spcAft>
                <a:spcPct val="0"/>
              </a:spcAft>
              <a:buClrTx/>
              <a:buSzTx/>
              <a:buFontTx/>
              <a:buChar char="•"/>
            </a:pPr>
            <a:r>
              <a:rPr lang="en-US" sz="5900" dirty="0" smtClean="0">
                <a:solidFill>
                  <a:srgbClr val="000000"/>
                </a:solidFill>
                <a:latin typeface="Times New Roman" pitchFamily="18" charset="0"/>
                <a:cs typeface="Times New Roman" pitchFamily="18" charset="0"/>
              </a:rPr>
              <a:t>It has rich mathematical formulations that makes it a worthwhile research topic</a:t>
            </a:r>
            <a:endParaRPr lang="en-US" sz="5900" dirty="0">
              <a:solidFill>
                <a:srgbClr val="000000"/>
              </a:solidFill>
              <a:latin typeface="Times New Roman" pitchFamily="18" charset="0"/>
              <a:cs typeface="Times New Roman" pitchFamily="18" charset="0"/>
            </a:endParaRPr>
          </a:p>
          <a:p>
            <a:pPr>
              <a:spcBef>
                <a:spcPct val="50000"/>
              </a:spcBef>
              <a:buFontTx/>
              <a:buChar char="•"/>
            </a:pPr>
            <a:endParaRPr lang="en-US" sz="2800" dirty="0" smtClean="0">
              <a:solidFill>
                <a:schemeClr val="tx2"/>
              </a:solidFill>
            </a:endParaRPr>
          </a:p>
          <a:p>
            <a:pPr algn="l">
              <a:buFontTx/>
              <a:buChar char="•"/>
            </a:pPr>
            <a:endParaRPr lang="en-US" sz="2800" dirty="0" smtClean="0">
              <a:solidFill>
                <a:schemeClr val="tx2"/>
              </a:solidFill>
            </a:endParaRPr>
          </a:p>
        </p:txBody>
      </p:sp>
    </p:spTree>
    <p:extLst>
      <p:ext uri="{BB962C8B-B14F-4D97-AF65-F5344CB8AC3E}">
        <p14:creationId xmlns:p14="http://schemas.microsoft.com/office/powerpoint/2010/main" val="21606229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FF"/>
                </a:solidFill>
              </a:rPr>
              <a:t>Detection of Similarities-Thresholding</a:t>
            </a:r>
            <a:endParaRPr lang="en-US" dirty="0"/>
          </a:p>
        </p:txBody>
      </p:sp>
      <p:sp>
        <p:nvSpPr>
          <p:cNvPr id="3" name="Content Placeholder 2"/>
          <p:cNvSpPr>
            <a:spLocks noGrp="1"/>
          </p:cNvSpPr>
          <p:nvPr>
            <p:ph sz="quarter" idx="1"/>
          </p:nvPr>
        </p:nvSpPr>
        <p:spPr/>
        <p:txBody>
          <a:bodyPr>
            <a:normAutofit lnSpcReduction="10000"/>
          </a:bodyPr>
          <a:lstStyle/>
          <a:p>
            <a:r>
              <a:rPr lang="en-US" dirty="0" smtClean="0"/>
              <a:t>Thresholding is the simplest, powerful and most frequently/widely used technique for image segmentation</a:t>
            </a:r>
          </a:p>
          <a:p>
            <a:r>
              <a:rPr lang="en-US" dirty="0" smtClean="0"/>
              <a:t>It is useful in discriminating foreground from the background.</a:t>
            </a:r>
          </a:p>
          <a:p>
            <a:r>
              <a:rPr lang="en-US" dirty="0" smtClean="0"/>
              <a:t>Thresholding operation is used to convert a multilevel/gray scale image into binary image</a:t>
            </a:r>
          </a:p>
          <a:p>
            <a:r>
              <a:rPr lang="en-US" dirty="0" smtClean="0"/>
              <a:t>The advantage of obtaining first a binary image is that it reduces the complexity of the data and simplifies the process of recognition and </a:t>
            </a:r>
            <a:r>
              <a:rPr lang="en-US" dirty="0" smtClean="0"/>
              <a:t>classifiction</a:t>
            </a:r>
            <a:r>
              <a:rPr lang="en-US" dirty="0" smtClean="0"/>
              <a:t>.</a:t>
            </a:r>
          </a:p>
        </p:txBody>
      </p:sp>
    </p:spTree>
    <p:extLst>
      <p:ext uri="{BB962C8B-B14F-4D97-AF65-F5344CB8AC3E}">
        <p14:creationId xmlns:p14="http://schemas.microsoft.com/office/powerpoint/2010/main" val="395867634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62400" y="4845765"/>
            <a:ext cx="5245988" cy="2031325"/>
          </a:xfrm>
          <a:prstGeom prst="rect">
            <a:avLst/>
          </a:prstGeom>
          <a:noFill/>
        </p:spPr>
        <p:txBody>
          <a:bodyPr wrap="none" rtlCol="0">
            <a:spAutoFit/>
          </a:bodyPr>
          <a:lstStyle/>
          <a:p>
            <a:r>
              <a:rPr lang="en-US" dirty="0" smtClean="0">
                <a:solidFill>
                  <a:srgbClr val="FF0000"/>
                </a:solidFill>
              </a:rPr>
              <a:t>           Where </a:t>
            </a:r>
            <a:r>
              <a:rPr lang="en-US" b="1" dirty="0" smtClean="0">
                <a:solidFill>
                  <a:srgbClr val="FF0000"/>
                </a:solidFill>
                <a:latin typeface="Comic Sans MS" pitchFamily="66" charset="0"/>
              </a:rPr>
              <a:t>(x,y) </a:t>
            </a:r>
            <a:r>
              <a:rPr lang="en-US" dirty="0" smtClean="0">
                <a:solidFill>
                  <a:srgbClr val="FF0000"/>
                </a:solidFill>
              </a:rPr>
              <a:t>represents a gray value/</a:t>
            </a:r>
          </a:p>
          <a:p>
            <a:r>
              <a:rPr lang="en-US" dirty="0">
                <a:solidFill>
                  <a:srgbClr val="FF0000"/>
                </a:solidFill>
              </a:rPr>
              <a:t> </a:t>
            </a:r>
            <a:r>
              <a:rPr lang="en-US" dirty="0" smtClean="0">
                <a:solidFill>
                  <a:srgbClr val="FF0000"/>
                </a:solidFill>
              </a:rPr>
              <a:t>          are the coordinates of the threshold value point</a:t>
            </a:r>
          </a:p>
          <a:p>
            <a:r>
              <a:rPr lang="en-US" dirty="0">
                <a:solidFill>
                  <a:srgbClr val="FF0000"/>
                </a:solidFill>
              </a:rPr>
              <a:t> </a:t>
            </a:r>
            <a:r>
              <a:rPr lang="en-US" dirty="0" smtClean="0">
                <a:solidFill>
                  <a:srgbClr val="FF0000"/>
                </a:solidFill>
              </a:rPr>
              <a:t>          </a:t>
            </a:r>
            <a:r>
              <a:rPr lang="en-US" b="1" dirty="0" smtClean="0">
                <a:solidFill>
                  <a:srgbClr val="FF0000"/>
                </a:solidFill>
                <a:latin typeface="Comic Sans MS" pitchFamily="66" charset="0"/>
              </a:rPr>
              <a:t>T </a:t>
            </a:r>
            <a:r>
              <a:rPr lang="en-US" dirty="0" smtClean="0">
                <a:solidFill>
                  <a:srgbClr val="FF0000"/>
                </a:solidFill>
              </a:rPr>
              <a:t>represent threshold value</a:t>
            </a:r>
          </a:p>
          <a:p>
            <a:r>
              <a:rPr lang="en-US" dirty="0">
                <a:solidFill>
                  <a:srgbClr val="FF0000"/>
                </a:solidFill>
              </a:rPr>
              <a:t> </a:t>
            </a:r>
            <a:r>
              <a:rPr lang="en-US" dirty="0" smtClean="0">
                <a:solidFill>
                  <a:srgbClr val="FF0000"/>
                </a:solidFill>
              </a:rPr>
              <a:t>          </a:t>
            </a:r>
            <a:r>
              <a:rPr lang="en-US" b="1" dirty="0" smtClean="0">
                <a:solidFill>
                  <a:srgbClr val="FF0000"/>
                </a:solidFill>
                <a:latin typeface="Comic Sans MS" pitchFamily="66" charset="0"/>
              </a:rPr>
              <a:t>g(x,y) </a:t>
            </a:r>
            <a:r>
              <a:rPr lang="en-US" dirty="0" smtClean="0">
                <a:solidFill>
                  <a:srgbClr val="FF0000"/>
                </a:solidFill>
              </a:rPr>
              <a:t>represents threshold image</a:t>
            </a:r>
          </a:p>
          <a:p>
            <a:r>
              <a:rPr lang="en-US" dirty="0">
                <a:solidFill>
                  <a:srgbClr val="FF0000"/>
                </a:solidFill>
              </a:rPr>
              <a:t> </a:t>
            </a:r>
            <a:r>
              <a:rPr lang="en-US" dirty="0" smtClean="0">
                <a:solidFill>
                  <a:srgbClr val="FF0000"/>
                </a:solidFill>
              </a:rPr>
              <a:t>          </a:t>
            </a:r>
            <a:r>
              <a:rPr lang="en-US" b="1" dirty="0" smtClean="0">
                <a:solidFill>
                  <a:srgbClr val="FF0000"/>
                </a:solidFill>
                <a:latin typeface="Comic Sans MS" pitchFamily="66" charset="0"/>
              </a:rPr>
              <a:t>f(x,y) </a:t>
            </a:r>
            <a:r>
              <a:rPr lang="en-US" dirty="0" smtClean="0">
                <a:solidFill>
                  <a:srgbClr val="FF0000"/>
                </a:solidFill>
              </a:rPr>
              <a:t>represents gray level image pixels/</a:t>
            </a:r>
          </a:p>
          <a:p>
            <a:r>
              <a:rPr lang="en-US" dirty="0" smtClean="0">
                <a:solidFill>
                  <a:srgbClr val="FF0000"/>
                </a:solidFill>
              </a:rPr>
              <a:t>            input image</a:t>
            </a:r>
          </a:p>
          <a:p>
            <a:endParaRPr lang="en-US" dirty="0"/>
          </a:p>
        </p:txBody>
      </p:sp>
      <p:sp>
        <p:nvSpPr>
          <p:cNvPr id="2" name="Title 1"/>
          <p:cNvSpPr>
            <a:spLocks noGrp="1"/>
          </p:cNvSpPr>
          <p:nvPr>
            <p:ph type="title"/>
          </p:nvPr>
        </p:nvSpPr>
        <p:spPr/>
        <p:txBody>
          <a:bodyPr/>
          <a:lstStyle/>
          <a:p>
            <a:r>
              <a:rPr lang="en-US" dirty="0">
                <a:solidFill>
                  <a:srgbClr val="0000FF"/>
                </a:solidFill>
              </a:rPr>
              <a:t>Thresholding</a:t>
            </a:r>
            <a:endParaRPr lang="en-US" dirty="0"/>
          </a:p>
        </p:txBody>
      </p:sp>
      <p:sp>
        <p:nvSpPr>
          <p:cNvPr id="3" name="Content Placeholder 2"/>
          <p:cNvSpPr>
            <a:spLocks noGrp="1"/>
          </p:cNvSpPr>
          <p:nvPr>
            <p:ph sz="quarter" idx="1"/>
          </p:nvPr>
        </p:nvSpPr>
        <p:spPr/>
        <p:txBody>
          <a:bodyPr>
            <a:normAutofit/>
          </a:bodyPr>
          <a:lstStyle/>
          <a:p>
            <a:r>
              <a:rPr lang="en-US" sz="2400" dirty="0" smtClean="0">
                <a:latin typeface="Comic Sans MS" pitchFamily="66" charset="0"/>
              </a:rPr>
              <a:t>The most common way to convert a gray-level image into a binary image is to select a single threshold value(T).Then all the gray level values below T will be classified as black(0) i.e. background and those above T will be white(1) i.e. objects.</a:t>
            </a:r>
          </a:p>
          <a:p>
            <a:r>
              <a:rPr lang="en-US" sz="2400" dirty="0" smtClean="0">
                <a:latin typeface="Comic Sans MS" pitchFamily="66" charset="0"/>
              </a:rPr>
              <a:t>The Thresholding operation is a grey value remapping operation g defined by:</a:t>
            </a:r>
          </a:p>
          <a:p>
            <a:pPr marL="0" indent="0">
              <a:buNone/>
            </a:pPr>
            <a:r>
              <a:rPr lang="en-US" sz="2400" dirty="0" smtClean="0">
                <a:latin typeface="Comic Sans MS" pitchFamily="66" charset="0"/>
              </a:rPr>
              <a:t>                 0    if f(x,y) &lt; T               </a:t>
            </a:r>
          </a:p>
          <a:p>
            <a:pPr marL="0" indent="0">
              <a:buNone/>
            </a:pPr>
            <a:r>
              <a:rPr lang="en-US" sz="2400" dirty="0">
                <a:latin typeface="Comic Sans MS" pitchFamily="66" charset="0"/>
              </a:rPr>
              <a:t> </a:t>
            </a:r>
            <a:r>
              <a:rPr lang="en-US" sz="2400" dirty="0" smtClean="0">
                <a:latin typeface="Comic Sans MS" pitchFamily="66" charset="0"/>
              </a:rPr>
              <a:t>   g(x,y)=                                     </a:t>
            </a:r>
            <a:r>
              <a:rPr lang="en-US" sz="2400" b="1" dirty="0" smtClean="0">
                <a:latin typeface="Comic Sans MS" pitchFamily="66" charset="0"/>
              </a:rPr>
              <a:t>     </a:t>
            </a:r>
            <a:r>
              <a:rPr lang="en-US" sz="2400" dirty="0" smtClean="0">
                <a:latin typeface="Comic Sans MS" pitchFamily="66" charset="0"/>
              </a:rPr>
              <a:t>            </a:t>
            </a:r>
          </a:p>
          <a:p>
            <a:pPr marL="0" indent="0">
              <a:buNone/>
            </a:pPr>
            <a:r>
              <a:rPr lang="en-US" sz="2400" dirty="0">
                <a:latin typeface="Comic Sans MS" pitchFamily="66" charset="0"/>
              </a:rPr>
              <a:t> </a:t>
            </a:r>
            <a:r>
              <a:rPr lang="en-US" sz="2400" dirty="0" smtClean="0">
                <a:latin typeface="Comic Sans MS" pitchFamily="66" charset="0"/>
              </a:rPr>
              <a:t>                1    if f(x,y) ≥ T,      </a:t>
            </a:r>
            <a:endParaRPr lang="en-US" sz="2400" dirty="0">
              <a:latin typeface="Comic Sans MS" pitchFamily="66" charset="0"/>
            </a:endParaRPr>
          </a:p>
        </p:txBody>
      </p:sp>
      <p:sp>
        <p:nvSpPr>
          <p:cNvPr id="4" name="Left Brace 3"/>
          <p:cNvSpPr/>
          <p:nvPr/>
        </p:nvSpPr>
        <p:spPr>
          <a:xfrm>
            <a:off x="2057400" y="4337538"/>
            <a:ext cx="228600" cy="13716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0000FF"/>
              </a:solidFill>
            </a:endParaRPr>
          </a:p>
        </p:txBody>
      </p:sp>
    </p:spTree>
    <p:extLst>
      <p:ext uri="{BB962C8B-B14F-4D97-AF65-F5344CB8AC3E}">
        <p14:creationId xmlns:p14="http://schemas.microsoft.com/office/powerpoint/2010/main" val="33374472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3080" y="701280"/>
            <a:ext cx="8699400" cy="1151280"/>
            <a:chOff x="73080" y="701280"/>
            <a:chExt cx="8699400" cy="1151280"/>
          </a:xfrm>
        </p:grpSpPr>
        <p:pic>
          <p:nvPicPr>
            <p:cNvPr id="3" name="Rectangle 2"/>
            <p:cNvPicPr>
              <a:picLocks noChangeAspect="1"/>
            </p:cNvPicPr>
            <p:nvPr/>
          </p:nvPicPr>
          <p:blipFill>
            <a:blip r:embed="rId4">
              <a:lum/>
              <a:alphaModFix/>
            </a:blip>
            <a:srcRect/>
            <a:stretch>
              <a:fillRect/>
            </a:stretch>
          </p:blipFill>
          <p:spPr>
            <a:xfrm>
              <a:off x="73080" y="701640"/>
              <a:ext cx="8699400" cy="1150920"/>
            </a:xfrm>
            <a:prstGeom prst="rect">
              <a:avLst/>
            </a:prstGeom>
            <a:noFill/>
            <a:ln>
              <a:noFill/>
            </a:ln>
          </p:spPr>
        </p:pic>
        <p:sp>
          <p:nvSpPr>
            <p:cNvPr id="4" name="TextBox 3"/>
            <p:cNvSpPr txBox="1"/>
            <p:nvPr/>
          </p:nvSpPr>
          <p:spPr>
            <a:xfrm>
              <a:off x="73080" y="701280"/>
              <a:ext cx="8699400" cy="1151280"/>
            </a:xfrm>
            <a:prstGeom prst="rect">
              <a:avLst/>
            </a:prstGeom>
            <a:noFill/>
            <a:ln>
              <a:noFill/>
            </a:ln>
          </p:spPr>
          <p:txBody>
            <a:bodyPr vert="horz" wrap="none" lIns="0" tIns="46800" rIns="0" bIns="0" anchor="b" anchorCtr="0" compatLnSpc="0">
              <a:spAutoFit/>
            </a:bodyPr>
            <a:lstStyle/>
            <a:p>
              <a:pPr lvl="0" rtl="0" hangingPunct="0">
                <a:buNone/>
                <a:tabLst/>
              </a:pPr>
              <a:endParaRPr lang="en-US" sz="2400" dirty="0">
                <a:latin typeface="Liberation Serif" pitchFamily="18"/>
                <a:ea typeface="DejaVu Sans" pitchFamily="2"/>
                <a:cs typeface="DejaVu Sans" pitchFamily="2"/>
              </a:endParaRPr>
            </a:p>
          </p:txBody>
        </p:sp>
      </p:grpSp>
      <p:sp>
        <p:nvSpPr>
          <p:cNvPr id="5" name="Slide Number Placeholder 4"/>
          <p:cNvSpPr/>
          <p:nvPr/>
        </p:nvSpPr>
        <p:spPr>
          <a:xfrm>
            <a:off x="7924680" y="6356520"/>
            <a:ext cx="762120" cy="3650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0" tIns="0" rIns="0" bIns="0" anchor="b" anchorCtr="0" compatLnSpc="0"/>
          <a:lstStyle/>
          <a:p>
            <a:pPr marL="0" marR="0" lvl="0" indent="0" algn="r" rtl="0" hangingPunct="1">
              <a:buNone/>
              <a:tabLst/>
            </a:pPr>
            <a:fld id="{86B2437C-09A7-4322-B70A-F0640AE6F57B}" type="slidenum">
              <a:t>32</a:t>
            </a:fld>
            <a:endParaRPr lang="en-GB" sz="1200" dirty="0">
              <a:solidFill>
                <a:srgbClr val="045C75"/>
              </a:solidFill>
              <a:latin typeface="Liberation Serif" pitchFamily="18"/>
              <a:ea typeface="DejaVu Sans" pitchFamily="2"/>
              <a:cs typeface="DejaVu Sans" pitchFamily="2"/>
            </a:endParaRPr>
          </a:p>
        </p:txBody>
      </p:sp>
      <p:sp>
        <p:nvSpPr>
          <p:cNvPr id="6" name="Rectangle 6"/>
          <p:cNvSpPr/>
          <p:nvPr/>
        </p:nvSpPr>
        <p:spPr>
          <a:xfrm>
            <a:off x="2048040" y="1481039"/>
            <a:ext cx="360" cy="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spAutoFit/>
          </a:bodyPr>
          <a:lstStyle/>
          <a:p>
            <a:pPr marL="0" marR="0" lvl="0" indent="0" rtl="0" hangingPunct="1">
              <a:buNone/>
              <a:tabLst/>
            </a:pPr>
            <a:endParaRPr lang="en-US" sz="2400" dirty="0">
              <a:latin typeface="Liberation Serif" pitchFamily="18"/>
              <a:ea typeface="DejaVu Sans" pitchFamily="2"/>
              <a:cs typeface="DejaVu Sans" pitchFamily="2"/>
            </a:endParaRPr>
          </a:p>
        </p:txBody>
      </p:sp>
      <p:graphicFrame>
        <p:nvGraphicFramePr>
          <p:cNvPr id="7" name="Object 3"/>
          <p:cNvGraphicFramePr/>
          <p:nvPr/>
        </p:nvGraphicFramePr>
        <p:xfrm>
          <a:off x="1752479" y="2286000"/>
          <a:ext cx="5276880" cy="3895560"/>
        </p:xfrm>
        <a:graphic>
          <a:graphicData uri="http://schemas.openxmlformats.org/presentationml/2006/ole">
            <mc:AlternateContent xmlns:mc="http://schemas.openxmlformats.org/markup-compatibility/2006">
              <mc:Choice xmlns:v="urn:schemas-microsoft-com:vml" Requires="v">
                <p:oleObj spid="_x0000_s10307" r:id="rId5" imgW="7134896" imgH="5267459" progId="">
                  <p:embed/>
                </p:oleObj>
              </mc:Choice>
              <mc:Fallback>
                <p:oleObj r:id="rId5" imgW="7134896" imgH="5267459" progId="">
                  <p:embed/>
                  <p:pic>
                    <p:nvPicPr>
                      <p:cNvPr id="0" name=""/>
                      <p:cNvPicPr/>
                      <p:nvPr/>
                    </p:nvPicPr>
                    <p:blipFill>
                      <a:blip r:embed="rId6"/>
                      <a:stretch>
                        <a:fillRect/>
                      </a:stretch>
                    </p:blipFill>
                    <p:spPr>
                      <a:xfrm>
                        <a:off x="1752479" y="2286000"/>
                        <a:ext cx="5276880" cy="3895560"/>
                      </a:xfrm>
                      <a:prstGeom prst="rect">
                        <a:avLst/>
                      </a:prstGeom>
                    </p:spPr>
                  </p:pic>
                </p:oleObj>
              </mc:Fallback>
            </mc:AlternateContent>
          </a:graphicData>
        </a:graphic>
      </p:graphicFrame>
      <p:sp>
        <p:nvSpPr>
          <p:cNvPr id="8" name="Rectangle 5"/>
          <p:cNvSpPr/>
          <p:nvPr/>
        </p:nvSpPr>
        <p:spPr>
          <a:xfrm>
            <a:off x="4648320" y="3276720"/>
            <a:ext cx="1172880" cy="36179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12600" tIns="12600" rIns="12600" bIns="12600" anchor="t" anchorCtr="0" compatLnSpc="0"/>
          <a:lstStyle/>
          <a:p>
            <a:pPr marL="0" marR="0" lvl="0" indent="0" rtl="0" hangingPunct="1">
              <a:buNone/>
              <a:tabLst/>
            </a:pPr>
            <a:r>
              <a:rPr lang="en-GB" sz="1600" dirty="0">
                <a:latin typeface="Liberation Serif" pitchFamily="18"/>
                <a:ea typeface="Times New Roman" pitchFamily="18"/>
                <a:cs typeface="Times New Roman" pitchFamily="18"/>
              </a:rPr>
              <a:t>Background</a:t>
            </a:r>
          </a:p>
          <a:p>
            <a:pPr marL="0" marR="0" lvl="0" indent="0" rtl="0" hangingPunct="0">
              <a:buNone/>
              <a:tabLst/>
            </a:pPr>
            <a:endParaRPr lang="en-GB" sz="1600" dirty="0">
              <a:latin typeface="Liberation Serif" pitchFamily="18"/>
              <a:ea typeface="Times New Roman" pitchFamily="18"/>
              <a:cs typeface="Times New Roman" pitchFamily="18"/>
            </a:endParaRPr>
          </a:p>
        </p:txBody>
      </p:sp>
      <p:sp>
        <p:nvSpPr>
          <p:cNvPr id="9" name="Rectangle 4"/>
          <p:cNvSpPr/>
          <p:nvPr/>
        </p:nvSpPr>
        <p:spPr>
          <a:xfrm>
            <a:off x="3124079" y="4343400"/>
            <a:ext cx="914400" cy="51227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12600" tIns="12600" rIns="12600" bIns="12600" anchor="t" anchorCtr="0" compatLnSpc="0">
            <a:spAutoFit/>
          </a:bodyPr>
          <a:lstStyle/>
          <a:p>
            <a:pPr marL="0" marR="0" lvl="0" indent="0" rtl="0" hangingPunct="1">
              <a:buNone/>
              <a:tabLst/>
            </a:pPr>
            <a:r>
              <a:rPr lang="en-GB" sz="1600" dirty="0">
                <a:latin typeface="Liberation Serif" pitchFamily="18"/>
                <a:ea typeface="Times New Roman" pitchFamily="18"/>
                <a:cs typeface="Times New Roman" pitchFamily="18"/>
              </a:rPr>
              <a:t>Object</a:t>
            </a:r>
          </a:p>
          <a:p>
            <a:pPr marL="0" marR="0" lvl="0" indent="0" rtl="0" hangingPunct="0">
              <a:buNone/>
              <a:tabLst/>
            </a:pPr>
            <a:endParaRPr lang="en-GB" sz="1600" dirty="0">
              <a:latin typeface="Liberation Serif" pitchFamily="18"/>
              <a:ea typeface="Times New Roman" pitchFamily="18"/>
              <a:cs typeface="Times New Roman" pitchFamily="18"/>
            </a:endParaRPr>
          </a:p>
        </p:txBody>
      </p:sp>
      <p:sp>
        <p:nvSpPr>
          <p:cNvPr id="10" name="Line 7"/>
          <p:cNvSpPr/>
          <p:nvPr/>
        </p:nvSpPr>
        <p:spPr>
          <a:xfrm>
            <a:off x="4114800" y="2971800"/>
            <a:ext cx="0" cy="3048119"/>
          </a:xfrm>
          <a:prstGeom prst="line">
            <a:avLst/>
          </a:prstGeom>
          <a:noFill/>
          <a:ln w="9360">
            <a:solidFill>
              <a:srgbClr val="000000"/>
            </a:solidFill>
            <a:custDash>
              <a:ds d="100000" sp="100000"/>
            </a:custDash>
            <a:miter/>
          </a:ln>
        </p:spPr>
        <p:txBody>
          <a:bodyPr vert="horz" wrap="none" lIns="90000" tIns="46800" rIns="90000" bIns="46800" anchor="t" anchorCtr="0" compatLnSpc="0"/>
          <a:lstStyle/>
          <a:p>
            <a:pPr lvl="0" rtl="0" hangingPunct="0">
              <a:buNone/>
              <a:tabLst/>
            </a:pPr>
            <a:endParaRPr lang="en-US" sz="2400" dirty="0">
              <a:latin typeface="Liberation Serif" pitchFamily="18"/>
              <a:ea typeface="DejaVu Sans" pitchFamily="2"/>
              <a:cs typeface="DejaVu Sans" pitchFamily="2"/>
            </a:endParaRPr>
          </a:p>
        </p:txBody>
      </p:sp>
      <p:sp>
        <p:nvSpPr>
          <p:cNvPr id="11" name="Text Box 8"/>
          <p:cNvSpPr/>
          <p:nvPr/>
        </p:nvSpPr>
        <p:spPr>
          <a:xfrm>
            <a:off x="4114800" y="5791320"/>
            <a:ext cx="838080" cy="3373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spAutoFit/>
          </a:bodyPr>
          <a:lstStyle/>
          <a:p>
            <a:pPr marL="0" marR="0" lvl="0" indent="0" rtl="0" hangingPunct="1">
              <a:spcBef>
                <a:spcPts val="998"/>
              </a:spcBef>
              <a:spcAft>
                <a:spcPts val="0"/>
              </a:spcAft>
              <a:buNone/>
              <a:tabLst/>
            </a:pPr>
            <a:r>
              <a:rPr lang="en-GB" sz="1600" i="1" dirty="0">
                <a:latin typeface="Liberation Serif" pitchFamily="18"/>
                <a:ea typeface="DejaVu Sans" pitchFamily="2"/>
                <a:cs typeface="DejaVu Sans" pitchFamily="2"/>
              </a:rPr>
              <a:t>T</a:t>
            </a:r>
          </a:p>
        </p:txBody>
      </p:sp>
    </p:spTree>
    <p:extLst>
      <p:ext uri="{BB962C8B-B14F-4D97-AF65-F5344CB8AC3E}">
        <p14:creationId xmlns:p14="http://schemas.microsoft.com/office/powerpoint/2010/main" val="2108956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FF"/>
                </a:solidFill>
              </a:rPr>
              <a:t>Detection of Similarities-Thresholding</a:t>
            </a:r>
          </a:p>
        </p:txBody>
      </p:sp>
      <p:pic>
        <p:nvPicPr>
          <p:cNvPr id="22530" name="Picture 2"/>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bwMode="auto">
          <a:xfrm>
            <a:off x="228600" y="1600200"/>
            <a:ext cx="84582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638002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Thresholding ……/2</a:t>
            </a:r>
            <a:endParaRPr lang="en-US" dirty="0"/>
          </a:p>
        </p:txBody>
      </p:sp>
      <p:sp>
        <p:nvSpPr>
          <p:cNvPr id="3" name="Content Placeholder 2"/>
          <p:cNvSpPr>
            <a:spLocks noGrp="1"/>
          </p:cNvSpPr>
          <p:nvPr>
            <p:ph sz="quarter" idx="1"/>
          </p:nvPr>
        </p:nvSpPr>
        <p:spPr/>
        <p:txBody>
          <a:bodyPr>
            <a:normAutofit fontScale="92500"/>
          </a:bodyPr>
          <a:lstStyle/>
          <a:p>
            <a:r>
              <a:rPr lang="en-US" dirty="0" smtClean="0"/>
              <a:t>Thresholds are either global or local </a:t>
            </a:r>
            <a:r>
              <a:rPr lang="en-US" dirty="0" smtClean="0"/>
              <a:t>i.e.., they </a:t>
            </a:r>
            <a:r>
              <a:rPr lang="en-US" dirty="0" smtClean="0"/>
              <a:t>can be constant throughout the image, or spatially varying.</a:t>
            </a:r>
          </a:p>
          <a:p>
            <a:r>
              <a:rPr lang="en-US" dirty="0" smtClean="0"/>
              <a:t>Thresholding methods include:</a:t>
            </a:r>
          </a:p>
          <a:p>
            <a:pPr>
              <a:buFont typeface="Wingdings" pitchFamily="2" charset="2"/>
              <a:buChar char="v"/>
            </a:pPr>
            <a:r>
              <a:rPr lang="en-US" dirty="0" smtClean="0"/>
              <a:t>Conventional thresholding method(supervised process)</a:t>
            </a:r>
          </a:p>
          <a:p>
            <a:pPr>
              <a:buFont typeface="Wingdings" pitchFamily="2" charset="2"/>
              <a:buChar char="v"/>
            </a:pPr>
            <a:r>
              <a:rPr lang="en-US" dirty="0" smtClean="0"/>
              <a:t>Otsu </a:t>
            </a:r>
            <a:r>
              <a:rPr lang="en-US" dirty="0" smtClean="0"/>
              <a:t>global </a:t>
            </a:r>
            <a:r>
              <a:rPr lang="en-US" dirty="0" smtClean="0"/>
              <a:t>optimal thresholding method(unsupervised process)</a:t>
            </a:r>
          </a:p>
          <a:p>
            <a:pPr>
              <a:buFont typeface="Wingdings" pitchFamily="2" charset="2"/>
              <a:buChar char="v"/>
            </a:pPr>
            <a:r>
              <a:rPr lang="en-US" dirty="0" smtClean="0"/>
              <a:t>Adaptive local thresholding      </a:t>
            </a:r>
          </a:p>
          <a:p>
            <a:pPr marL="0" indent="0">
              <a:buNone/>
            </a:pPr>
            <a:r>
              <a:rPr lang="en-US" dirty="0" smtClean="0">
                <a:solidFill>
                  <a:srgbClr val="FF0000"/>
                </a:solidFill>
              </a:rPr>
              <a:t>  </a:t>
            </a:r>
          </a:p>
          <a:p>
            <a:pPr marL="0" indent="0">
              <a:buNone/>
            </a:pPr>
            <a:r>
              <a:rPr lang="en-US" dirty="0">
                <a:solidFill>
                  <a:srgbClr val="FF0000"/>
                </a:solidFill>
              </a:rPr>
              <a:t> </a:t>
            </a:r>
            <a:r>
              <a:rPr lang="en-US" dirty="0" smtClean="0">
                <a:solidFill>
                  <a:srgbClr val="FF0000"/>
                </a:solidFill>
              </a:rPr>
              <a:t>    Threshold: valley between two adjacent peaks</a:t>
            </a:r>
            <a:endParaRPr lang="en-US" dirty="0">
              <a:solidFill>
                <a:srgbClr val="FF0000"/>
              </a:solidFill>
            </a:endParaRPr>
          </a:p>
        </p:txBody>
      </p:sp>
    </p:spTree>
    <p:extLst>
      <p:ext uri="{BB962C8B-B14F-4D97-AF65-F5344CB8AC3E}">
        <p14:creationId xmlns:p14="http://schemas.microsoft.com/office/powerpoint/2010/main" val="355511720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
            <a:ext cx="9144000" cy="670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41603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200"/>
            <a:ext cx="9144000" cy="678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89744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FF"/>
                </a:solidFill>
              </a:rPr>
              <a:t>Threshold Selection</a:t>
            </a:r>
            <a:endParaRPr lang="en-US" dirty="0"/>
          </a:p>
        </p:txBody>
      </p:sp>
      <p:sp>
        <p:nvSpPr>
          <p:cNvPr id="3" name="Content Placeholder 2"/>
          <p:cNvSpPr>
            <a:spLocks noGrp="1"/>
          </p:cNvSpPr>
          <p:nvPr>
            <p:ph sz="quarter" idx="1"/>
          </p:nvPr>
        </p:nvSpPr>
        <p:spPr>
          <a:xfrm>
            <a:off x="609600" y="1524000"/>
            <a:ext cx="8153400" cy="5029200"/>
          </a:xfrm>
        </p:spPr>
        <p:txBody>
          <a:bodyPr>
            <a:normAutofit/>
          </a:bodyPr>
          <a:lstStyle/>
          <a:p>
            <a:r>
              <a:rPr lang="en-US" dirty="0" smtClean="0"/>
              <a:t>Interactive selection of a threshold by the user-possibly with the aid of the image histogram.</a:t>
            </a:r>
          </a:p>
          <a:p>
            <a:r>
              <a:rPr lang="en-US" dirty="0" smtClean="0"/>
              <a:t>Automatic methods: Automatically selected threshold value for each image by the system without human intervention. Automatic methods often make use of the image histogram to find a suitable threshold</a:t>
            </a:r>
          </a:p>
          <a:p>
            <a:r>
              <a:rPr lang="en-US" dirty="0" smtClean="0">
                <a:solidFill>
                  <a:srgbClr val="0000FF"/>
                </a:solidFill>
                <a:latin typeface="Comic Sans MS" pitchFamily="66" charset="0"/>
              </a:rPr>
              <a:t>Advantages</a:t>
            </a:r>
            <a:r>
              <a:rPr lang="en-US" dirty="0" smtClean="0"/>
              <a:t>: simple to implement</a:t>
            </a:r>
          </a:p>
          <a:p>
            <a:r>
              <a:rPr lang="en-US" dirty="0" smtClean="0">
                <a:solidFill>
                  <a:srgbClr val="0000FF"/>
                </a:solidFill>
                <a:latin typeface="Comic Sans MS" pitchFamily="66" charset="0"/>
              </a:rPr>
              <a:t>Disadvantages</a:t>
            </a:r>
            <a:r>
              <a:rPr lang="en-US" dirty="0" smtClean="0"/>
              <a:t>: It is sensitive to noise</a:t>
            </a:r>
          </a:p>
          <a:p>
            <a:pPr marL="0" indent="0">
              <a:buNone/>
            </a:pPr>
            <a:r>
              <a:rPr lang="en-US" dirty="0" smtClean="0"/>
              <a:t>                             Difficult to set threshold</a:t>
            </a:r>
          </a:p>
          <a:p>
            <a:pPr marL="0" indent="0">
              <a:buNone/>
            </a:pPr>
            <a:r>
              <a:rPr lang="en-US" dirty="0"/>
              <a:t> </a:t>
            </a:r>
            <a:r>
              <a:rPr lang="en-US" dirty="0" smtClean="0"/>
              <a:t>                           </a:t>
            </a:r>
          </a:p>
          <a:p>
            <a:pPr marL="0" indent="0">
              <a:buNone/>
            </a:pPr>
            <a:endParaRPr lang="en-US" dirty="0" smtClean="0"/>
          </a:p>
        </p:txBody>
      </p:sp>
    </p:spTree>
    <p:extLst>
      <p:ext uri="{BB962C8B-B14F-4D97-AF65-F5344CB8AC3E}">
        <p14:creationId xmlns:p14="http://schemas.microsoft.com/office/powerpoint/2010/main" val="281733871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
          </p:nvPr>
        </p:nvSpPr>
        <p:spPr/>
        <p:txBody>
          <a:bodyPr/>
          <a:lstStyle/>
          <a:p>
            <a:endParaRPr lang="en-US"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919843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p:txBody>
          <a:bodyPr/>
          <a:lstStyle/>
          <a:p>
            <a:r>
              <a:rPr lang="en-US" dirty="0"/>
              <a:t>Histogram</a:t>
            </a:r>
          </a:p>
        </p:txBody>
      </p:sp>
      <p:pic>
        <p:nvPicPr>
          <p:cNvPr id="220164" name="Picture 4" descr="girl2_hist1"/>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a:xfrm>
            <a:off x="457200" y="1676400"/>
            <a:ext cx="4038600" cy="3028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20166" name="Picture 6" descr="girl2_hist2"/>
          <p:cNvPicPr>
            <a:picLocks noGrp="1" noChangeAspect="1" noChangeArrowheads="1"/>
          </p:cNvPicPr>
          <p:nvPr>
            <p:ph sz="quarter" idx="2"/>
          </p:nvPr>
        </p:nvPicPr>
        <p:blipFill>
          <a:blip r:embed="rId4" cstate="print">
            <a:extLst>
              <a:ext uri="{28A0092B-C50C-407E-A947-70E740481C1C}">
                <a14:useLocalDpi xmlns:a14="http://schemas.microsoft.com/office/drawing/2010/main" val="0"/>
              </a:ext>
            </a:extLst>
          </a:blip>
          <a:srcRect/>
          <a:stretch>
            <a:fillRect/>
          </a:stretch>
        </p:blipFill>
        <p:spPr>
          <a:xfrm>
            <a:off x="5207000" y="1600200"/>
            <a:ext cx="2921000" cy="2190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20168" name="Picture 8" descr="girl2_hist3"/>
          <p:cNvPicPr>
            <a:picLocks noGrp="1" noChangeAspect="1" noChangeArrowheads="1"/>
          </p:cNvPicPr>
          <p:nvPr>
            <p:ph sz="quarter" idx="3"/>
          </p:nvPr>
        </p:nvPicPr>
        <p:blipFill>
          <a:blip r:embed="rId5" cstate="print">
            <a:extLst>
              <a:ext uri="{28A0092B-C50C-407E-A947-70E740481C1C}">
                <a14:useLocalDpi xmlns:a14="http://schemas.microsoft.com/office/drawing/2010/main" val="0"/>
              </a:ext>
            </a:extLst>
          </a:blip>
          <a:srcRect/>
          <a:stretch>
            <a:fillRect/>
          </a:stretch>
        </p:blipFill>
        <p:spPr>
          <a:xfrm>
            <a:off x="5207000" y="3943350"/>
            <a:ext cx="2921000" cy="2190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20170" name="Text Box 10"/>
          <p:cNvSpPr txBox="1">
            <a:spLocks noChangeArrowheads="1"/>
          </p:cNvSpPr>
          <p:nvPr/>
        </p:nvSpPr>
        <p:spPr bwMode="auto">
          <a:xfrm>
            <a:off x="441325" y="49133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dirty="0"/>
          </a:p>
        </p:txBody>
      </p:sp>
      <p:sp>
        <p:nvSpPr>
          <p:cNvPr id="220171" name="Text Box 11"/>
          <p:cNvSpPr txBox="1">
            <a:spLocks noChangeArrowheads="1"/>
          </p:cNvSpPr>
          <p:nvPr/>
        </p:nvSpPr>
        <p:spPr bwMode="auto">
          <a:xfrm>
            <a:off x="365125" y="4837113"/>
            <a:ext cx="41390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Image Histogram for the three </a:t>
            </a:r>
            <a:r>
              <a:rPr lang="en-US" dirty="0" smtClean="0"/>
              <a:t>color </a:t>
            </a:r>
            <a:r>
              <a:rPr lang="en-US" dirty="0"/>
              <a:t>spaces</a:t>
            </a:r>
          </a:p>
        </p:txBody>
      </p:sp>
    </p:spTree>
    <p:extLst>
      <p:ext uri="{BB962C8B-B14F-4D97-AF65-F5344CB8AC3E}">
        <p14:creationId xmlns:p14="http://schemas.microsoft.com/office/powerpoint/2010/main" val="18597290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00FF"/>
                </a:solidFill>
              </a:rPr>
              <a:t>IMAGES:</a:t>
            </a:r>
            <a:endParaRPr lang="en-US" b="1" dirty="0">
              <a:solidFill>
                <a:srgbClr val="0000FF"/>
              </a:solidFill>
            </a:endParaRPr>
          </a:p>
        </p:txBody>
      </p:sp>
      <p:sp>
        <p:nvSpPr>
          <p:cNvPr id="3" name="Content Placeholder 2"/>
          <p:cNvSpPr>
            <a:spLocks noGrp="1"/>
          </p:cNvSpPr>
          <p:nvPr>
            <p:ph sz="quarter" idx="1"/>
          </p:nvPr>
        </p:nvSpPr>
        <p:spPr/>
        <p:txBody>
          <a:bodyPr>
            <a:normAutofit/>
          </a:bodyPr>
          <a:lstStyle/>
          <a:p>
            <a:r>
              <a:rPr lang="en-US" sz="2400" dirty="0" smtClean="0">
                <a:solidFill>
                  <a:srgbClr val="00B050"/>
                </a:solidFill>
                <a:latin typeface="Comic Sans MS" pitchFamily="66" charset="0"/>
              </a:rPr>
              <a:t>Image</a:t>
            </a:r>
            <a:r>
              <a:rPr lang="en-US" sz="2400" dirty="0" smtClean="0">
                <a:latin typeface="Comic Sans MS" pitchFamily="66" charset="0"/>
              </a:rPr>
              <a:t> is replica of object.</a:t>
            </a:r>
          </a:p>
          <a:p>
            <a:r>
              <a:rPr lang="en-US" sz="2400" dirty="0" smtClean="0">
                <a:latin typeface="Comic Sans MS" pitchFamily="66" charset="0"/>
              </a:rPr>
              <a:t>An </a:t>
            </a:r>
            <a:r>
              <a:rPr lang="en-US" sz="2400" b="1" dirty="0" smtClean="0">
                <a:solidFill>
                  <a:srgbClr val="00B050"/>
                </a:solidFill>
                <a:latin typeface="Comic Sans MS" pitchFamily="66" charset="0"/>
              </a:rPr>
              <a:t>image</a:t>
            </a:r>
            <a:r>
              <a:rPr lang="en-US" sz="2400" dirty="0" smtClean="0">
                <a:latin typeface="Comic Sans MS" pitchFamily="66" charset="0"/>
              </a:rPr>
              <a:t> defined in the “real world” is considered as a two dimensional function f(x, y) ,where x and y are spatial coordinates and the amplitude of f at any pair of coordinates (x,y) is called the intensity or gray level of the image at that point. </a:t>
            </a:r>
          </a:p>
          <a:p>
            <a:r>
              <a:rPr lang="en-US" sz="2400" b="1" dirty="0" smtClean="0">
                <a:solidFill>
                  <a:srgbClr val="0000FF"/>
                </a:solidFill>
                <a:latin typeface="Comic Sans MS" pitchFamily="66" charset="0"/>
              </a:rPr>
              <a:t>TYPES OF IMAGES:</a:t>
            </a:r>
          </a:p>
          <a:p>
            <a:pPr marL="0" indent="0">
              <a:buNone/>
            </a:pPr>
            <a:r>
              <a:rPr lang="en-US" sz="2400" b="1" dirty="0" smtClean="0">
                <a:solidFill>
                  <a:srgbClr val="0000FF"/>
                </a:solidFill>
                <a:latin typeface="Comic Sans MS" pitchFamily="66" charset="0"/>
              </a:rPr>
              <a:t>    -Gray-tone image</a:t>
            </a:r>
          </a:p>
          <a:p>
            <a:pPr marL="0" indent="0">
              <a:buNone/>
            </a:pPr>
            <a:r>
              <a:rPr lang="en-US" sz="2400" b="1" dirty="0" smtClean="0">
                <a:solidFill>
                  <a:srgbClr val="0000FF"/>
                </a:solidFill>
                <a:latin typeface="Comic Sans MS" pitchFamily="66" charset="0"/>
              </a:rPr>
              <a:t>    -Binary image</a:t>
            </a:r>
          </a:p>
          <a:p>
            <a:endParaRPr lang="en-US" sz="2400" dirty="0">
              <a:latin typeface="Comic Sans MS" pitchFamily="66" charset="0"/>
            </a:endParaRPr>
          </a:p>
        </p:txBody>
      </p:sp>
      <p:pic>
        <p:nvPicPr>
          <p:cNvPr id="5" name="Picture 2"/>
          <p:cNvPicPr>
            <a:picLocks noChangeAspect="1" noChangeArrowheads="1"/>
          </p:cNvPicPr>
          <p:nvPr/>
        </p:nvPicPr>
        <p:blipFill>
          <a:blip r:embed="rId3"/>
          <a:srcRect/>
          <a:stretch>
            <a:fillRect/>
          </a:stretch>
        </p:blipFill>
        <p:spPr bwMode="auto">
          <a:xfrm>
            <a:off x="5943600" y="3657600"/>
            <a:ext cx="3048000" cy="3200400"/>
          </a:xfrm>
          <a:prstGeom prst="rect">
            <a:avLst/>
          </a:prstGeom>
          <a:noFill/>
          <a:ln w="9525">
            <a:noFill/>
            <a:miter lim="800000"/>
            <a:headEnd/>
            <a:tailEnd/>
          </a:ln>
          <a:effectLst/>
        </p:spPr>
      </p:pic>
    </p:spTree>
    <p:extLst>
      <p:ext uri="{BB962C8B-B14F-4D97-AF65-F5344CB8AC3E}">
        <p14:creationId xmlns:p14="http://schemas.microsoft.com/office/powerpoint/2010/main" val="25674604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
          </p:nvPr>
        </p:nvSpPr>
        <p:spPr/>
        <p:txBody>
          <a:bodyPr/>
          <a:lstStyle/>
          <a:p>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39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75684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9" name="Rectangle 3"/>
          <p:cNvSpPr>
            <a:spLocks noGrp="1" noChangeArrowheads="1"/>
          </p:cNvSpPr>
          <p:nvPr>
            <p:ph type="body" idx="1"/>
          </p:nvPr>
        </p:nvSpPr>
        <p:spPr/>
        <p:txBody>
          <a:bodyPr/>
          <a:lstStyle/>
          <a:p>
            <a:r>
              <a:rPr lang="en-US" dirty="0">
                <a:latin typeface="Arial" pitchFamily="34" charset="0"/>
                <a:cs typeface="Arial" pitchFamily="34" charset="0"/>
              </a:rPr>
              <a:t>After segmenting the image, the objects can be extracted using edge detection techniques. </a:t>
            </a:r>
          </a:p>
          <a:p>
            <a:r>
              <a:rPr lang="en-US" dirty="0">
                <a:latin typeface="Arial" pitchFamily="34" charset="0"/>
                <a:cs typeface="Arial" pitchFamily="34" charset="0"/>
              </a:rPr>
              <a:t>Image segmentation techniques are extensively used in Similarity Searches. </a:t>
            </a:r>
          </a:p>
          <a:p>
            <a:pPr>
              <a:buFont typeface="Wingdings" pitchFamily="2" charset="2"/>
              <a:buNone/>
            </a:pPr>
            <a:r>
              <a:rPr lang="en-US" dirty="0">
                <a:latin typeface="Arial" pitchFamily="34" charset="0"/>
                <a:cs typeface="Arial" pitchFamily="34" charset="0"/>
              </a:rPr>
              <a:t>                        </a:t>
            </a:r>
          </a:p>
        </p:txBody>
      </p:sp>
    </p:spTree>
    <p:extLst>
      <p:ext uri="{BB962C8B-B14F-4D97-AF65-F5344CB8AC3E}">
        <p14:creationId xmlns:p14="http://schemas.microsoft.com/office/powerpoint/2010/main" val="114286836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FF"/>
                </a:solidFill>
              </a:rPr>
              <a:t>Detection of Discontinuities</a:t>
            </a:r>
          </a:p>
        </p:txBody>
      </p:sp>
      <p:sp>
        <p:nvSpPr>
          <p:cNvPr id="3" name="Content Placeholder 2"/>
          <p:cNvSpPr>
            <a:spLocks noGrp="1"/>
          </p:cNvSpPr>
          <p:nvPr>
            <p:ph sz="quarter" idx="1"/>
          </p:nvPr>
        </p:nvSpPr>
        <p:spPr/>
        <p:txBody>
          <a:bodyPr/>
          <a:lstStyle/>
          <a:p>
            <a:r>
              <a:rPr lang="en-US" sz="2800" dirty="0">
                <a:latin typeface="Comic Sans MS" pitchFamily="66" charset="0"/>
              </a:rPr>
              <a:t>detect the three basic types of gray-level discontinuities</a:t>
            </a:r>
          </a:p>
          <a:p>
            <a:pPr lvl="1"/>
            <a:r>
              <a:rPr lang="en-US" sz="2800" dirty="0">
                <a:latin typeface="Comic Sans MS" pitchFamily="66" charset="0"/>
              </a:rPr>
              <a:t>points , lines , edges</a:t>
            </a:r>
          </a:p>
          <a:p>
            <a:r>
              <a:rPr lang="en-US" sz="2800" dirty="0">
                <a:latin typeface="Comic Sans MS" pitchFamily="66" charset="0"/>
              </a:rPr>
              <a:t>the common way is to run a mask through the image </a:t>
            </a:r>
            <a:endParaRPr lang="th-TH" sz="2800" dirty="0">
              <a:latin typeface="Comic Sans MS" pitchFamily="66" charset="0"/>
            </a:endParaRPr>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515664930"/>
              </p:ext>
            </p:extLst>
          </p:nvPr>
        </p:nvGraphicFramePr>
        <p:xfrm>
          <a:off x="3429000" y="4114801"/>
          <a:ext cx="2593975" cy="1600200"/>
        </p:xfrm>
        <a:graphic>
          <a:graphicData uri="http://schemas.openxmlformats.org/presentationml/2006/ole">
            <mc:AlternateContent xmlns:mc="http://schemas.openxmlformats.org/markup-compatibility/2006">
              <mc:Choice xmlns:v="urn:schemas-microsoft-com:vml" Requires="v">
                <p:oleObj spid="_x0000_s11325" name="Bitmap Image" r:id="rId3" imgW="1495634" imgH="1428949" progId="PBrush">
                  <p:embed/>
                </p:oleObj>
              </mc:Choice>
              <mc:Fallback>
                <p:oleObj name="Bitmap Image" r:id="rId3" imgW="1495634" imgH="1428949" progId="PBrush">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4114801"/>
                        <a:ext cx="2593975" cy="1600200"/>
                      </a:xfrm>
                      <a:prstGeom prst="rect">
                        <a:avLst/>
                      </a:prstGeom>
                      <a:noFill/>
                      <a:ln>
                        <a:noFill/>
                      </a:ln>
                      <a:effectLst/>
                      <a:extLst/>
                    </p:spPr>
                  </p:pic>
                </p:oleObj>
              </mc:Fallback>
            </mc:AlternateContent>
          </a:graphicData>
        </a:graphic>
      </p:graphicFrame>
      <p:sp>
        <p:nvSpPr>
          <p:cNvPr id="5" name="TextBox 4"/>
          <p:cNvSpPr txBox="1"/>
          <p:nvPr/>
        </p:nvSpPr>
        <p:spPr>
          <a:xfrm>
            <a:off x="76200" y="5867400"/>
            <a:ext cx="9059340" cy="830997"/>
          </a:xfrm>
          <a:prstGeom prst="rect">
            <a:avLst/>
          </a:prstGeom>
          <a:noFill/>
        </p:spPr>
        <p:txBody>
          <a:bodyPr wrap="none" rtlCol="0">
            <a:spAutoFit/>
          </a:bodyPr>
          <a:lstStyle/>
          <a:p>
            <a:r>
              <a:rPr lang="en-US" sz="2400" b="1" dirty="0" smtClean="0"/>
              <a:t>Masking: </a:t>
            </a:r>
            <a:r>
              <a:rPr lang="en-US" sz="2400" dirty="0" smtClean="0"/>
              <a:t>A logical operation carried out on an image in order to modify</a:t>
            </a:r>
          </a:p>
          <a:p>
            <a:r>
              <a:rPr lang="en-US" sz="2400" dirty="0" smtClean="0"/>
              <a:t> or identify a part of it. </a:t>
            </a:r>
            <a:endParaRPr lang="en-US" sz="2400" dirty="0"/>
          </a:p>
        </p:txBody>
      </p:sp>
    </p:spTree>
    <p:extLst>
      <p:ext uri="{BB962C8B-B14F-4D97-AF65-F5344CB8AC3E}">
        <p14:creationId xmlns:p14="http://schemas.microsoft.com/office/powerpoint/2010/main" val="107988196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FF"/>
                </a:solidFill>
              </a:rPr>
              <a:t>Point Detection</a:t>
            </a:r>
          </a:p>
        </p:txBody>
      </p:sp>
      <p:sp>
        <p:nvSpPr>
          <p:cNvPr id="3" name="Content Placeholder 2"/>
          <p:cNvSpPr>
            <a:spLocks noGrp="1"/>
          </p:cNvSpPr>
          <p:nvPr>
            <p:ph sz="quarter" idx="1"/>
          </p:nvPr>
        </p:nvSpPr>
        <p:spPr/>
        <p:txBody>
          <a:bodyPr/>
          <a:lstStyle/>
          <a:p>
            <a:r>
              <a:rPr lang="en-US" dirty="0">
                <a:latin typeface="Comic Sans MS" pitchFamily="66" charset="0"/>
              </a:rPr>
              <a:t>a point has been detected at the location on which the mark is centered if</a:t>
            </a:r>
          </a:p>
          <a:p>
            <a:pPr algn="ctr">
              <a:buNone/>
            </a:pPr>
            <a:r>
              <a:rPr lang="en-US" dirty="0">
                <a:latin typeface="Comic Sans MS" pitchFamily="66" charset="0"/>
              </a:rPr>
              <a:t>|R| </a:t>
            </a:r>
            <a:r>
              <a:rPr lang="en-US" dirty="0">
                <a:latin typeface="Comic Sans MS" pitchFamily="66" charset="0"/>
                <a:sym typeface="Symbol" pitchFamily="18" charset="2"/>
              </a:rPr>
              <a:t> </a:t>
            </a:r>
            <a:r>
              <a:rPr lang="en-US" dirty="0">
                <a:latin typeface="Comic Sans MS" pitchFamily="66" charset="0"/>
              </a:rPr>
              <a:t>T</a:t>
            </a:r>
          </a:p>
          <a:p>
            <a:r>
              <a:rPr lang="en-US" dirty="0">
                <a:latin typeface="Comic Sans MS" pitchFamily="66" charset="0"/>
              </a:rPr>
              <a:t>where </a:t>
            </a:r>
          </a:p>
          <a:p>
            <a:pPr lvl="1"/>
            <a:r>
              <a:rPr lang="en-US" dirty="0">
                <a:latin typeface="Comic Sans MS" pitchFamily="66" charset="0"/>
              </a:rPr>
              <a:t>T is a nonnegative threshold </a:t>
            </a:r>
          </a:p>
          <a:p>
            <a:pPr lvl="1"/>
            <a:r>
              <a:rPr lang="en-US" dirty="0">
                <a:latin typeface="Comic Sans MS" pitchFamily="66" charset="0"/>
              </a:rPr>
              <a:t>R is the sum of products of the coefficients with the gray levels contained in the region encompassed by the mark.</a:t>
            </a:r>
            <a:endParaRPr lang="th-TH" dirty="0">
              <a:latin typeface="Comic Sans MS" pitchFamily="66" charset="0"/>
            </a:endParaRPr>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54200495"/>
              </p:ext>
            </p:extLst>
          </p:nvPr>
        </p:nvGraphicFramePr>
        <p:xfrm>
          <a:off x="6629400" y="0"/>
          <a:ext cx="2195512" cy="1676400"/>
        </p:xfrm>
        <a:graphic>
          <a:graphicData uri="http://schemas.openxmlformats.org/presentationml/2006/ole">
            <mc:AlternateContent xmlns:mc="http://schemas.openxmlformats.org/markup-compatibility/2006">
              <mc:Choice xmlns:v="urn:schemas-microsoft-com:vml" Requires="v">
                <p:oleObj spid="_x0000_s13372" name="Bitmap Image" r:id="rId3" imgW="1133633" imgH="1057423" progId="PBrush">
                  <p:embed/>
                </p:oleObj>
              </mc:Choice>
              <mc:Fallback>
                <p:oleObj name="Bitmap Image" r:id="rId3" imgW="1133633" imgH="1057423" progId="PBrush">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0"/>
                        <a:ext cx="2195512" cy="16764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59900412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FF"/>
                </a:solidFill>
              </a:rPr>
              <a:t>Example</a:t>
            </a:r>
          </a:p>
        </p:txBody>
      </p:sp>
      <p:pic>
        <p:nvPicPr>
          <p:cNvPr id="14342" name="Picture 6"/>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304800" y="1600200"/>
            <a:ext cx="8610600" cy="518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336784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FF"/>
                </a:solidFill>
              </a:rPr>
              <a:t>Line Detection</a:t>
            </a:r>
          </a:p>
        </p:txBody>
      </p:sp>
      <p:sp>
        <p:nvSpPr>
          <p:cNvPr id="3" name="Content Placeholder 2"/>
          <p:cNvSpPr>
            <a:spLocks noGrp="1"/>
          </p:cNvSpPr>
          <p:nvPr>
            <p:ph sz="quarter" idx="1"/>
          </p:nvPr>
        </p:nvSpPr>
        <p:spPr>
          <a:xfrm>
            <a:off x="612648" y="1600200"/>
            <a:ext cx="8153400" cy="5181600"/>
          </a:xfrm>
        </p:spPr>
        <p:txBody>
          <a:bodyPr>
            <a:normAutofit/>
          </a:bodyPr>
          <a:lstStyle/>
          <a:p>
            <a:pPr>
              <a:lnSpc>
                <a:spcPct val="80000"/>
              </a:lnSpc>
            </a:pPr>
            <a:endParaRPr lang="en-US" sz="2400" dirty="0" smtClean="0">
              <a:latin typeface="Comic Sans MS" pitchFamily="66" charset="0"/>
            </a:endParaRPr>
          </a:p>
          <a:p>
            <a:pPr>
              <a:lnSpc>
                <a:spcPct val="80000"/>
              </a:lnSpc>
            </a:pPr>
            <a:endParaRPr lang="en-US" sz="2400" dirty="0">
              <a:latin typeface="Comic Sans MS" pitchFamily="66" charset="0"/>
            </a:endParaRPr>
          </a:p>
          <a:p>
            <a:pPr>
              <a:lnSpc>
                <a:spcPct val="80000"/>
              </a:lnSpc>
            </a:pPr>
            <a:endParaRPr lang="en-US" sz="2400" dirty="0" smtClean="0">
              <a:latin typeface="Comic Sans MS" pitchFamily="66" charset="0"/>
            </a:endParaRPr>
          </a:p>
          <a:p>
            <a:pPr>
              <a:lnSpc>
                <a:spcPct val="80000"/>
              </a:lnSpc>
            </a:pPr>
            <a:endParaRPr lang="en-US" sz="2400" dirty="0">
              <a:latin typeface="Comic Sans MS" pitchFamily="66" charset="0"/>
            </a:endParaRPr>
          </a:p>
          <a:p>
            <a:pPr>
              <a:lnSpc>
                <a:spcPct val="80000"/>
              </a:lnSpc>
            </a:pPr>
            <a:endParaRPr lang="en-US" sz="2400" dirty="0" smtClean="0">
              <a:latin typeface="Comic Sans MS" pitchFamily="66" charset="0"/>
            </a:endParaRPr>
          </a:p>
          <a:p>
            <a:pPr>
              <a:lnSpc>
                <a:spcPct val="80000"/>
              </a:lnSpc>
            </a:pPr>
            <a:endParaRPr lang="en-US" sz="2400" dirty="0">
              <a:latin typeface="Comic Sans MS" pitchFamily="66" charset="0"/>
            </a:endParaRPr>
          </a:p>
          <a:p>
            <a:pPr>
              <a:lnSpc>
                <a:spcPct val="80000"/>
              </a:lnSpc>
            </a:pPr>
            <a:r>
              <a:rPr lang="en-US" sz="2400" dirty="0" smtClean="0">
                <a:latin typeface="Comic Sans MS" pitchFamily="66" charset="0"/>
              </a:rPr>
              <a:t>Horizontal </a:t>
            </a:r>
            <a:r>
              <a:rPr lang="en-US" sz="2400" dirty="0">
                <a:latin typeface="Comic Sans MS" pitchFamily="66" charset="0"/>
              </a:rPr>
              <a:t>mask will result with max response when a line passed through the middle row of the mask with a constant background.</a:t>
            </a:r>
          </a:p>
          <a:p>
            <a:pPr>
              <a:lnSpc>
                <a:spcPct val="80000"/>
              </a:lnSpc>
            </a:pPr>
            <a:r>
              <a:rPr lang="en-US" sz="2400" dirty="0">
                <a:latin typeface="Comic Sans MS" pitchFamily="66" charset="0"/>
              </a:rPr>
              <a:t>the similar idea is used with other masks.</a:t>
            </a:r>
          </a:p>
          <a:p>
            <a:pPr>
              <a:lnSpc>
                <a:spcPct val="80000"/>
              </a:lnSpc>
            </a:pPr>
            <a:r>
              <a:rPr lang="en-US" sz="2400" dirty="0">
                <a:latin typeface="Comic Sans MS" pitchFamily="66" charset="0"/>
              </a:rPr>
              <a:t>note: the preferred direction of each mask is weighted with a larger coefficient (i.e.,2) than other possible directions.</a:t>
            </a:r>
            <a:endParaRPr lang="th-TH" sz="2400" dirty="0">
              <a:latin typeface="Comic Sans MS" pitchFamily="66" charset="0"/>
            </a:endParaRPr>
          </a:p>
          <a:p>
            <a:endParaRPr lang="en-US" dirty="0"/>
          </a:p>
        </p:txBody>
      </p:sp>
      <p:graphicFrame>
        <p:nvGraphicFramePr>
          <p:cNvPr id="4" name="Object 3"/>
          <p:cNvGraphicFramePr>
            <a:graphicFrameLocks noGrp="1" noChangeAspect="1"/>
          </p:cNvGraphicFramePr>
          <p:nvPr>
            <p:extLst>
              <p:ext uri="{D42A27DB-BD31-4B8C-83A1-F6EECF244321}">
                <p14:modId xmlns:p14="http://schemas.microsoft.com/office/powerpoint/2010/main" val="3077558112"/>
              </p:ext>
            </p:extLst>
          </p:nvPr>
        </p:nvGraphicFramePr>
        <p:xfrm>
          <a:off x="914400" y="1600200"/>
          <a:ext cx="7510462" cy="2155825"/>
        </p:xfrm>
        <a:graphic>
          <a:graphicData uri="http://schemas.openxmlformats.org/presentationml/2006/ole">
            <mc:AlternateContent xmlns:mc="http://schemas.openxmlformats.org/markup-compatibility/2006">
              <mc:Choice xmlns:v="urn:schemas-microsoft-com:vml" Requires="v">
                <p:oleObj spid="_x0000_s17466" name="Bitmap Image" r:id="rId3" imgW="5009524" imgH="1438095" progId="PBrush">
                  <p:embed/>
                </p:oleObj>
              </mc:Choice>
              <mc:Fallback>
                <p:oleObj name="Bitmap Image" r:id="rId3" imgW="5009524" imgH="1438095" progId="PBrush">
                  <p:embed/>
                  <p:pic>
                    <p:nvPicPr>
                      <p:cNvPr id="0" name="Object 8"/>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600200"/>
                        <a:ext cx="7510462" cy="215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15845853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FF"/>
                </a:solidFill>
              </a:rPr>
              <a:t>Example</a:t>
            </a:r>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0967"/>
            <a:ext cx="9144000" cy="4670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5791201"/>
            <a:ext cx="8439150"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43248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1" y="0"/>
            <a:ext cx="9077362"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99" y="1295400"/>
            <a:ext cx="2380073" cy="525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38273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FF"/>
                </a:solidFill>
              </a:rPr>
              <a:t>Edge Detection</a:t>
            </a:r>
          </a:p>
        </p:txBody>
      </p:sp>
      <p:sp>
        <p:nvSpPr>
          <p:cNvPr id="3" name="Content Placeholder 2"/>
          <p:cNvSpPr>
            <a:spLocks noGrp="1"/>
          </p:cNvSpPr>
          <p:nvPr>
            <p:ph sz="quarter" idx="1"/>
          </p:nvPr>
        </p:nvSpPr>
        <p:spPr>
          <a:xfrm>
            <a:off x="612648" y="1600200"/>
            <a:ext cx="8153400" cy="4343400"/>
          </a:xfrm>
        </p:spPr>
        <p:txBody>
          <a:bodyPr>
            <a:normAutofit fontScale="77500" lnSpcReduction="20000"/>
          </a:bodyPr>
          <a:lstStyle/>
          <a:p>
            <a:r>
              <a:rPr lang="en-US" sz="2800" dirty="0" smtClean="0">
                <a:latin typeface="Comic Sans MS" pitchFamily="66" charset="0"/>
              </a:rPr>
              <a:t>Edge detection is the name for a set of mathematical methods which aim at identifying points in a digital image at which the image brightness changes sharply or, more formally has discontinuities.</a:t>
            </a:r>
          </a:p>
          <a:p>
            <a:r>
              <a:rPr lang="en-US" sz="2800" dirty="0" smtClean="0">
                <a:latin typeface="Comic Sans MS" pitchFamily="66" charset="0"/>
              </a:rPr>
              <a:t>Edge detection is used to obtain information from the frames as a precursor step to feature extraction and object recognition.</a:t>
            </a:r>
          </a:p>
          <a:p>
            <a:r>
              <a:rPr lang="en-US" sz="2800" dirty="0" smtClean="0">
                <a:latin typeface="Comic Sans MS" pitchFamily="66" charset="0"/>
              </a:rPr>
              <a:t>This process detects outlines of an object and boundaries between objects and the background in the image</a:t>
            </a:r>
          </a:p>
          <a:p>
            <a:r>
              <a:rPr lang="en-US" sz="2800" dirty="0" smtClean="0">
                <a:latin typeface="Comic Sans MS" pitchFamily="66" charset="0"/>
              </a:rPr>
              <a:t>Approaches </a:t>
            </a:r>
            <a:r>
              <a:rPr lang="en-US" sz="2800" dirty="0">
                <a:latin typeface="Comic Sans MS" pitchFamily="66" charset="0"/>
              </a:rPr>
              <a:t>for implementing</a:t>
            </a:r>
          </a:p>
          <a:p>
            <a:pPr lvl="1"/>
            <a:r>
              <a:rPr lang="en-US" sz="2400" dirty="0">
                <a:latin typeface="Comic Sans MS" pitchFamily="66" charset="0"/>
              </a:rPr>
              <a:t>first-order derivative (Gradient operator)</a:t>
            </a:r>
          </a:p>
          <a:p>
            <a:pPr lvl="1"/>
            <a:r>
              <a:rPr lang="en-US" sz="2400" dirty="0">
                <a:latin typeface="Comic Sans MS" pitchFamily="66" charset="0"/>
              </a:rPr>
              <a:t>second-order derivative (Laplacian operator</a:t>
            </a:r>
            <a:r>
              <a:rPr lang="en-US" sz="2400" dirty="0" smtClean="0">
                <a:latin typeface="Comic Sans MS" pitchFamily="66" charset="0"/>
              </a:rPr>
              <a:t>)</a:t>
            </a:r>
          </a:p>
          <a:p>
            <a:pPr lvl="1"/>
            <a:endParaRPr lang="en-US" sz="2400" dirty="0">
              <a:latin typeface="Comic Sans MS" pitchFamily="66" charset="0"/>
            </a:endParaRPr>
          </a:p>
          <a:p>
            <a:r>
              <a:rPr lang="en-US" dirty="0">
                <a:solidFill>
                  <a:srgbClr val="FF0000"/>
                </a:solidFill>
              </a:rPr>
              <a:t>Edge</a:t>
            </a:r>
            <a:r>
              <a:rPr lang="en-US" dirty="0"/>
              <a:t> is the boundary between two homogeneous regions.</a:t>
            </a:r>
          </a:p>
          <a:p>
            <a:endParaRPr lang="en-US" dirty="0"/>
          </a:p>
        </p:txBody>
      </p:sp>
    </p:spTree>
    <p:extLst>
      <p:ext uri="{BB962C8B-B14F-4D97-AF65-F5344CB8AC3E}">
        <p14:creationId xmlns:p14="http://schemas.microsoft.com/office/powerpoint/2010/main" val="321927197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Edge detector</a:t>
            </a:r>
            <a:endParaRPr lang="en-US" dirty="0"/>
          </a:p>
        </p:txBody>
      </p:sp>
      <p:sp>
        <p:nvSpPr>
          <p:cNvPr id="3" name="Content Placeholder 2"/>
          <p:cNvSpPr>
            <a:spLocks noGrp="1"/>
          </p:cNvSpPr>
          <p:nvPr>
            <p:ph sz="quarter" idx="1"/>
          </p:nvPr>
        </p:nvSpPr>
        <p:spPr/>
        <p:txBody>
          <a:bodyPr/>
          <a:lstStyle/>
          <a:p>
            <a:r>
              <a:rPr lang="en-US" b="1" dirty="0" smtClean="0">
                <a:solidFill>
                  <a:srgbClr val="0000FF"/>
                </a:solidFill>
                <a:latin typeface="Comic Sans MS" pitchFamily="66" charset="0"/>
              </a:rPr>
              <a:t>Advantages</a:t>
            </a:r>
            <a:r>
              <a:rPr lang="en-US" dirty="0" smtClean="0"/>
              <a:t> : easy to implement</a:t>
            </a:r>
            <a:endParaRPr lang="en-US" dirty="0"/>
          </a:p>
          <a:p>
            <a:pPr marL="0" indent="0">
              <a:buNone/>
            </a:pPr>
            <a:r>
              <a:rPr lang="en-US" dirty="0"/>
              <a:t>                     simple to </a:t>
            </a:r>
            <a:r>
              <a:rPr lang="en-US" dirty="0" smtClean="0"/>
              <a:t>understand</a:t>
            </a:r>
            <a:endParaRPr lang="en-US" dirty="0"/>
          </a:p>
          <a:p>
            <a:r>
              <a:rPr lang="en-US" b="1" dirty="0" smtClean="0">
                <a:solidFill>
                  <a:srgbClr val="0000FF"/>
                </a:solidFill>
                <a:latin typeface="Comic Sans MS" pitchFamily="66" charset="0"/>
              </a:rPr>
              <a:t>Disadvantages</a:t>
            </a:r>
            <a:r>
              <a:rPr lang="en-US" dirty="0" smtClean="0"/>
              <a:t>: It is not suitable for very noisy images</a:t>
            </a:r>
          </a:p>
          <a:p>
            <a:pPr marL="0" indent="0">
              <a:buNone/>
            </a:pPr>
            <a:r>
              <a:rPr lang="en-US" dirty="0" smtClean="0"/>
              <a:t>                         It is not suitable for edgeless images</a:t>
            </a:r>
          </a:p>
          <a:p>
            <a:pPr marL="0" indent="0">
              <a:buNone/>
            </a:pPr>
            <a:r>
              <a:rPr lang="en-US" dirty="0"/>
              <a:t> </a:t>
            </a:r>
            <a:r>
              <a:rPr lang="en-US" dirty="0" smtClean="0"/>
              <a:t>                        It is not suitable for images whose                </a:t>
            </a:r>
          </a:p>
          <a:p>
            <a:pPr marL="0" indent="0">
              <a:buNone/>
            </a:pPr>
            <a:r>
              <a:rPr lang="en-US" dirty="0"/>
              <a:t> </a:t>
            </a:r>
            <a:r>
              <a:rPr lang="en-US" dirty="0" smtClean="0"/>
              <a:t>                        boundaries are very smooth</a:t>
            </a:r>
          </a:p>
          <a:p>
            <a:endParaRPr lang="en-US" dirty="0" smtClean="0"/>
          </a:p>
          <a:p>
            <a:endParaRPr lang="en-US" dirty="0" smtClean="0"/>
          </a:p>
          <a:p>
            <a:endParaRPr lang="en-US" dirty="0"/>
          </a:p>
        </p:txBody>
      </p:sp>
    </p:spTree>
    <p:extLst>
      <p:ext uri="{BB962C8B-B14F-4D97-AF65-F5344CB8AC3E}">
        <p14:creationId xmlns:p14="http://schemas.microsoft.com/office/powerpoint/2010/main" val="20299980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3">
                    <a:lumMod val="50000"/>
                  </a:schemeClr>
                </a:solidFill>
                <a:effectLst>
                  <a:outerShdw blurRad="38100" dist="38100" dir="2700000" algn="tl">
                    <a:srgbClr val="000000">
                      <a:alpha val="43137"/>
                    </a:srgbClr>
                  </a:outerShdw>
                </a:effectLst>
              </a:rPr>
              <a:t>              </a:t>
            </a:r>
            <a:r>
              <a:rPr lang="en-US" b="1" u="sng" dirty="0" smtClean="0">
                <a:solidFill>
                  <a:schemeClr val="accent5">
                    <a:lumMod val="75000"/>
                  </a:schemeClr>
                </a:solidFill>
                <a:effectLst>
                  <a:outerShdw blurRad="38100" dist="38100" dir="2700000" algn="tl">
                    <a:srgbClr val="000000">
                      <a:alpha val="43137"/>
                    </a:srgbClr>
                  </a:outerShdw>
                </a:effectLst>
              </a:rPr>
              <a:t>Image </a:t>
            </a:r>
            <a:r>
              <a:rPr lang="en-US" b="1" u="sng" dirty="0" smtClean="0">
                <a:solidFill>
                  <a:schemeClr val="accent5">
                    <a:lumMod val="75000"/>
                  </a:schemeClr>
                </a:solidFill>
                <a:effectLst>
                  <a:outerShdw blurRad="38100" dist="38100" dir="2700000" algn="tl">
                    <a:srgbClr val="000000">
                      <a:alpha val="43137"/>
                    </a:srgbClr>
                  </a:outerShdw>
                </a:effectLst>
              </a:rPr>
              <a:t>representation</a:t>
            </a:r>
            <a:endParaRPr lang="en-US" dirty="0"/>
          </a:p>
        </p:txBody>
      </p:sp>
      <p:pic>
        <p:nvPicPr>
          <p:cNvPr id="2050" name="Picture 2"/>
          <p:cNvPicPr>
            <a:picLocks noChangeAspect="1" noChangeArrowheads="1"/>
          </p:cNvPicPr>
          <p:nvPr/>
        </p:nvPicPr>
        <p:blipFill>
          <a:blip r:embed="rId2"/>
          <a:srcRect/>
          <a:stretch>
            <a:fillRect/>
          </a:stretch>
        </p:blipFill>
        <p:spPr bwMode="auto">
          <a:xfrm>
            <a:off x="762000" y="1828800"/>
            <a:ext cx="7620000" cy="2895600"/>
          </a:xfrm>
          <a:prstGeom prst="rect">
            <a:avLst/>
          </a:prstGeom>
          <a:noFill/>
          <a:ln w="9525">
            <a:noFill/>
            <a:miter lim="800000"/>
            <a:headEnd/>
            <a:tailEnd/>
          </a:ln>
          <a:effectLst/>
        </p:spPr>
      </p:pic>
      <p:sp>
        <p:nvSpPr>
          <p:cNvPr id="6" name="TextBox 5"/>
          <p:cNvSpPr txBox="1"/>
          <p:nvPr/>
        </p:nvSpPr>
        <p:spPr>
          <a:xfrm>
            <a:off x="762000" y="4876800"/>
            <a:ext cx="7620000" cy="1569660"/>
          </a:xfrm>
          <a:prstGeom prst="rect">
            <a:avLst/>
          </a:prstGeom>
          <a:noFill/>
        </p:spPr>
        <p:txBody>
          <a:bodyPr wrap="square" rtlCol="0">
            <a:spAutoFit/>
          </a:bodyPr>
          <a:lstStyle/>
          <a:p>
            <a:pPr>
              <a:buFont typeface="Arial" pitchFamily="34" charset="0"/>
              <a:buChar char="•"/>
            </a:pPr>
            <a:r>
              <a:rPr lang="en-US" sz="2000" dirty="0" smtClean="0"/>
              <a:t> </a:t>
            </a:r>
            <a:r>
              <a:rPr lang="en-US" sz="2400" b="1" dirty="0" smtClean="0">
                <a:solidFill>
                  <a:schemeClr val="accent3">
                    <a:lumMod val="75000"/>
                  </a:schemeClr>
                </a:solidFill>
              </a:rPr>
              <a:t>Spatial discretization of grids: to obtain sample values at every point.</a:t>
            </a:r>
          </a:p>
          <a:p>
            <a:pPr>
              <a:buFont typeface="Arial" pitchFamily="34" charset="0"/>
              <a:buChar char="•"/>
            </a:pPr>
            <a:r>
              <a:rPr lang="en-US" sz="2400" b="1" dirty="0" smtClean="0">
                <a:solidFill>
                  <a:schemeClr val="accent3">
                    <a:lumMod val="75000"/>
                  </a:schemeClr>
                </a:solidFill>
              </a:rPr>
              <a:t> Intensity discretization by a process called quantization:</a:t>
            </a:r>
          </a:p>
          <a:p>
            <a:r>
              <a:rPr lang="en-US" sz="2400" b="1" dirty="0" smtClean="0">
                <a:solidFill>
                  <a:schemeClr val="accent3">
                    <a:lumMod val="75000"/>
                  </a:schemeClr>
                </a:solidFill>
              </a:rPr>
              <a:t>  representing an image in form of a matrix.</a:t>
            </a:r>
            <a:endParaRPr lang="en-US" sz="2400" b="1" dirty="0">
              <a:solidFill>
                <a:schemeClr val="accent3">
                  <a:lumMod val="75000"/>
                </a:schemeClr>
              </a:solidFill>
            </a:endParaRPr>
          </a:p>
        </p:txBody>
      </p:sp>
    </p:spTree>
    <p:extLst>
      <p:ext uri="{BB962C8B-B14F-4D97-AF65-F5344CB8AC3E}">
        <p14:creationId xmlns:p14="http://schemas.microsoft.com/office/powerpoint/2010/main" val="182810548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Edge filter operators/edge detection techniques</a:t>
            </a:r>
            <a:endParaRPr lang="en-US" dirty="0"/>
          </a:p>
        </p:txBody>
      </p:sp>
      <p:sp>
        <p:nvSpPr>
          <p:cNvPr id="3" name="Content Placeholder 2"/>
          <p:cNvSpPr>
            <a:spLocks noGrp="1"/>
          </p:cNvSpPr>
          <p:nvPr>
            <p:ph sz="quarter" idx="1"/>
          </p:nvPr>
        </p:nvSpPr>
        <p:spPr/>
        <p:txBody>
          <a:bodyPr>
            <a:normAutofit lnSpcReduction="10000"/>
          </a:bodyPr>
          <a:lstStyle/>
          <a:p>
            <a:r>
              <a:rPr lang="en-US" dirty="0" smtClean="0"/>
              <a:t>There are seven techniques namely:</a:t>
            </a:r>
          </a:p>
          <a:p>
            <a:pPr marL="0" indent="0">
              <a:buNone/>
            </a:pPr>
            <a:r>
              <a:rPr lang="en-US" dirty="0"/>
              <a:t> </a:t>
            </a:r>
            <a:r>
              <a:rPr lang="en-US" dirty="0" smtClean="0"/>
              <a:t>  -Sobel operator: most useful and widely available edge filters/gradient masks.</a:t>
            </a:r>
          </a:p>
          <a:p>
            <a:pPr marL="0" indent="0">
              <a:buNone/>
            </a:pPr>
            <a:r>
              <a:rPr lang="en-US" dirty="0"/>
              <a:t> </a:t>
            </a:r>
            <a:r>
              <a:rPr lang="en-US" dirty="0" smtClean="0"/>
              <a:t>  -Roberts cross edge operator</a:t>
            </a:r>
          </a:p>
          <a:p>
            <a:pPr marL="0" indent="0">
              <a:buNone/>
            </a:pPr>
            <a:r>
              <a:rPr lang="en-US" dirty="0"/>
              <a:t> </a:t>
            </a:r>
            <a:r>
              <a:rPr lang="en-US" dirty="0" smtClean="0"/>
              <a:t>  -Laplacian operator</a:t>
            </a:r>
          </a:p>
          <a:p>
            <a:pPr marL="0" indent="0">
              <a:buNone/>
            </a:pPr>
            <a:r>
              <a:rPr lang="en-US" dirty="0"/>
              <a:t> </a:t>
            </a:r>
            <a:r>
              <a:rPr lang="en-US" dirty="0" smtClean="0"/>
              <a:t>  -</a:t>
            </a:r>
            <a:r>
              <a:rPr lang="en-US" dirty="0"/>
              <a:t>P</a:t>
            </a:r>
            <a:r>
              <a:rPr lang="en-US" dirty="0" smtClean="0"/>
              <a:t>rewitt operator</a:t>
            </a:r>
          </a:p>
          <a:p>
            <a:pPr marL="0" indent="0">
              <a:buNone/>
            </a:pPr>
            <a:r>
              <a:rPr lang="en-US" dirty="0"/>
              <a:t> </a:t>
            </a:r>
            <a:r>
              <a:rPr lang="en-US" dirty="0" smtClean="0"/>
              <a:t>  -</a:t>
            </a:r>
            <a:r>
              <a:rPr lang="en-US" dirty="0"/>
              <a:t>K</a:t>
            </a:r>
            <a:r>
              <a:rPr lang="en-US" dirty="0" smtClean="0"/>
              <a:t>iresh operator</a:t>
            </a:r>
          </a:p>
          <a:p>
            <a:pPr marL="0" indent="0">
              <a:buNone/>
            </a:pPr>
            <a:r>
              <a:rPr lang="en-US" dirty="0"/>
              <a:t> </a:t>
            </a:r>
            <a:r>
              <a:rPr lang="en-US" dirty="0" smtClean="0"/>
              <a:t>  -Canny edge detector : most preferred</a:t>
            </a:r>
          </a:p>
          <a:p>
            <a:pPr marL="0" indent="0">
              <a:buNone/>
            </a:pPr>
            <a:r>
              <a:rPr lang="en-US" dirty="0" smtClean="0"/>
              <a:t>   -Edge maximization technique(EMT)</a:t>
            </a:r>
            <a:endParaRPr lang="en-US" dirty="0"/>
          </a:p>
        </p:txBody>
      </p:sp>
    </p:spTree>
    <p:extLst>
      <p:ext uri="{BB962C8B-B14F-4D97-AF65-F5344CB8AC3E}">
        <p14:creationId xmlns:p14="http://schemas.microsoft.com/office/powerpoint/2010/main" val="370967827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FF"/>
                </a:solidFill>
              </a:rPr>
              <a:t>Gradient Operator</a:t>
            </a:r>
          </a:p>
        </p:txBody>
      </p:sp>
      <p:pic>
        <p:nvPicPr>
          <p:cNvPr id="19458"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0" y="1676400"/>
            <a:ext cx="8898875"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0"/>
            <a:ext cx="25146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954102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FF"/>
                </a:solidFill>
              </a:rPr>
              <a:t>Laplacian</a:t>
            </a:r>
          </a:p>
        </p:txBody>
      </p:sp>
      <p:pic>
        <p:nvPicPr>
          <p:cNvPr id="21506"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304800" y="1524001"/>
            <a:ext cx="8610600" cy="5174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481835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FF"/>
                </a:solidFill>
              </a:rPr>
              <a:t>First and Second derivatives</a:t>
            </a:r>
          </a:p>
        </p:txBody>
      </p:sp>
      <p:pic>
        <p:nvPicPr>
          <p:cNvPr id="18434"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457200" y="1624012"/>
            <a:ext cx="8534400" cy="4852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646020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edge filter operators</a:t>
            </a:r>
            <a:endParaRPr lang="en-US" dirty="0"/>
          </a:p>
        </p:txBody>
      </p:sp>
      <p:pic>
        <p:nvPicPr>
          <p:cNvPr id="389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287711"/>
            <a:ext cx="9110949" cy="557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821235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FF"/>
                </a:solidFill>
              </a:rPr>
              <a:t>Canny Edge Detector</a:t>
            </a:r>
          </a:p>
        </p:txBody>
      </p:sp>
      <p:sp>
        <p:nvSpPr>
          <p:cNvPr id="3" name="Content Placeholder 2"/>
          <p:cNvSpPr>
            <a:spLocks noGrp="1"/>
          </p:cNvSpPr>
          <p:nvPr>
            <p:ph sz="quarter" idx="1"/>
          </p:nvPr>
        </p:nvSpPr>
        <p:spPr/>
        <p:txBody>
          <a:bodyPr>
            <a:normAutofit fontScale="92500"/>
          </a:bodyPr>
          <a:lstStyle/>
          <a:p>
            <a:pPr>
              <a:buFontTx/>
              <a:buChar char="•"/>
            </a:pPr>
            <a:r>
              <a:rPr lang="en-US" dirty="0"/>
              <a:t> </a:t>
            </a:r>
            <a:r>
              <a:rPr lang="en-US" dirty="0">
                <a:solidFill>
                  <a:schemeClr val="folHlink"/>
                </a:solidFill>
                <a:latin typeface="Comic Sans MS" pitchFamily="66" charset="0"/>
              </a:rPr>
              <a:t>Smooth the image</a:t>
            </a:r>
            <a:r>
              <a:rPr lang="en-US" dirty="0">
                <a:latin typeface="Comic Sans MS" pitchFamily="66" charset="0"/>
              </a:rPr>
              <a:t> with a Gaussian </a:t>
            </a:r>
            <a:r>
              <a:rPr lang="en-US" dirty="0" smtClean="0">
                <a:latin typeface="Comic Sans MS" pitchFamily="66" charset="0"/>
              </a:rPr>
              <a:t>filter to reduce noise and remove small details.</a:t>
            </a:r>
            <a:endParaRPr lang="en-US" dirty="0">
              <a:latin typeface="Comic Sans MS" pitchFamily="66" charset="0"/>
            </a:endParaRPr>
          </a:p>
          <a:p>
            <a:pPr>
              <a:buFontTx/>
              <a:buChar char="•"/>
            </a:pPr>
            <a:r>
              <a:rPr lang="en-US" dirty="0">
                <a:latin typeface="Comic Sans MS" pitchFamily="66" charset="0"/>
              </a:rPr>
              <a:t> Compute gradient </a:t>
            </a:r>
            <a:r>
              <a:rPr lang="en-US" dirty="0">
                <a:solidFill>
                  <a:schemeClr val="folHlink"/>
                </a:solidFill>
                <a:latin typeface="Comic Sans MS" pitchFamily="66" charset="0"/>
              </a:rPr>
              <a:t>magnitude and direction</a:t>
            </a:r>
            <a:r>
              <a:rPr lang="en-US" dirty="0">
                <a:latin typeface="Comic Sans MS" pitchFamily="66" charset="0"/>
              </a:rPr>
              <a:t> at each pixel </a:t>
            </a:r>
            <a:r>
              <a:rPr lang="en-US" dirty="0" smtClean="0">
                <a:latin typeface="Comic Sans MS" pitchFamily="66" charset="0"/>
              </a:rPr>
              <a:t>of  </a:t>
            </a:r>
            <a:r>
              <a:rPr lang="en-US" dirty="0">
                <a:latin typeface="Comic Sans MS" pitchFamily="66" charset="0"/>
              </a:rPr>
              <a:t>the smoothed image</a:t>
            </a:r>
            <a:r>
              <a:rPr lang="en-US" dirty="0" smtClean="0">
                <a:latin typeface="Comic Sans MS" pitchFamily="66" charset="0"/>
              </a:rPr>
              <a:t>.</a:t>
            </a:r>
            <a:endParaRPr lang="en-US" dirty="0">
              <a:latin typeface="Comic Sans MS" pitchFamily="66" charset="0"/>
            </a:endParaRPr>
          </a:p>
          <a:p>
            <a:pPr>
              <a:buFontTx/>
              <a:buChar char="•"/>
            </a:pPr>
            <a:r>
              <a:rPr lang="en-US" dirty="0">
                <a:latin typeface="Comic Sans MS" pitchFamily="66" charset="0"/>
              </a:rPr>
              <a:t> </a:t>
            </a:r>
            <a:r>
              <a:rPr lang="en-US" dirty="0" smtClean="0">
                <a:solidFill>
                  <a:schemeClr val="folHlink"/>
                </a:solidFill>
                <a:latin typeface="Comic Sans MS" pitchFamily="66" charset="0"/>
              </a:rPr>
              <a:t>Non-maximal suppression of smaller </a:t>
            </a:r>
            <a:r>
              <a:rPr lang="en-US" dirty="0">
                <a:solidFill>
                  <a:schemeClr val="folHlink"/>
                </a:solidFill>
                <a:latin typeface="Comic Sans MS" pitchFamily="66" charset="0"/>
              </a:rPr>
              <a:t>g</a:t>
            </a:r>
            <a:r>
              <a:rPr lang="en-US" dirty="0" smtClean="0">
                <a:solidFill>
                  <a:schemeClr val="folHlink"/>
                </a:solidFill>
                <a:latin typeface="Comic Sans MS" pitchFamily="66" charset="0"/>
              </a:rPr>
              <a:t>radients by larger ones to focus edge localization </a:t>
            </a:r>
            <a:endParaRPr lang="en-US" dirty="0">
              <a:latin typeface="Comic Sans MS" pitchFamily="66" charset="0"/>
            </a:endParaRPr>
          </a:p>
          <a:p>
            <a:pPr>
              <a:buFontTx/>
              <a:buChar char="•"/>
            </a:pPr>
            <a:r>
              <a:rPr lang="en-US" dirty="0" smtClean="0">
                <a:latin typeface="Comic Sans MS" pitchFamily="66" charset="0"/>
              </a:rPr>
              <a:t>Gradient magnitude thresholding and linking that uses hysteresis so as to start linking at strong edge positions, gut then also track weaker edges.</a:t>
            </a:r>
            <a:endParaRPr lang="en-US" dirty="0">
              <a:latin typeface="Comic Sans MS" pitchFamily="66" charset="0"/>
            </a:endParaRPr>
          </a:p>
          <a:p>
            <a:endParaRPr lang="en-US" dirty="0"/>
          </a:p>
        </p:txBody>
      </p:sp>
    </p:spTree>
    <p:extLst>
      <p:ext uri="{BB962C8B-B14F-4D97-AF65-F5344CB8AC3E}">
        <p14:creationId xmlns:p14="http://schemas.microsoft.com/office/powerpoint/2010/main" val="15296035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segmentation techniques</a:t>
            </a:r>
            <a:endParaRPr lang="en-US" dirty="0"/>
          </a:p>
        </p:txBody>
      </p:sp>
      <p:sp>
        <p:nvSpPr>
          <p:cNvPr id="3" name="Content Placeholder 2"/>
          <p:cNvSpPr>
            <a:spLocks noGrp="1"/>
          </p:cNvSpPr>
          <p:nvPr>
            <p:ph sz="quarter" idx="1"/>
          </p:nvPr>
        </p:nvSpPr>
        <p:spPr/>
        <p:txBody>
          <a:bodyPr/>
          <a:lstStyle/>
          <a:p>
            <a:r>
              <a:rPr lang="en-US" dirty="0" smtClean="0"/>
              <a:t>Region based segmentation methods</a:t>
            </a:r>
          </a:p>
          <a:p>
            <a:r>
              <a:rPr lang="en-US" dirty="0" smtClean="0"/>
              <a:t>Segmentation methods based on PDE</a:t>
            </a:r>
          </a:p>
          <a:p>
            <a:r>
              <a:rPr lang="en-US" dirty="0" smtClean="0"/>
              <a:t>Segmentation based on artificial neural network</a:t>
            </a:r>
          </a:p>
          <a:p>
            <a:r>
              <a:rPr lang="en-US" dirty="0" smtClean="0"/>
              <a:t>Segmentation based on clustering</a:t>
            </a:r>
          </a:p>
          <a:p>
            <a:r>
              <a:rPr lang="en-US" dirty="0" smtClean="0"/>
              <a:t>Segmentation using morphological watersheds</a:t>
            </a:r>
          </a:p>
          <a:p>
            <a:r>
              <a:rPr lang="en-US" dirty="0" smtClean="0"/>
              <a:t>Multiobjective image segmentation</a:t>
            </a:r>
            <a:endParaRPr lang="en-US" dirty="0"/>
          </a:p>
        </p:txBody>
      </p:sp>
    </p:spTree>
    <p:extLst>
      <p:ext uri="{BB962C8B-B14F-4D97-AF65-F5344CB8AC3E}">
        <p14:creationId xmlns:p14="http://schemas.microsoft.com/office/powerpoint/2010/main" val="308044359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india\Documents\Yogendra2222\PPT\img\thank20you.jpg"/>
          <p:cNvPicPr>
            <a:picLocks noGrp="1" noChangeAspect="1" noChangeArrowheads="1"/>
          </p:cNvPicPr>
          <p:nvPr>
            <p:ph sz="quarter" idx="1"/>
          </p:nvPr>
        </p:nvPicPr>
        <p:blipFill>
          <a:blip r:embed="rId2"/>
          <a:srcRect/>
          <a:stretch>
            <a:fillRect/>
          </a:stretch>
        </p:blipFill>
        <p:spPr bwMode="auto">
          <a:xfrm>
            <a:off x="0" y="0"/>
            <a:ext cx="9144000" cy="5943600"/>
          </a:xfrm>
          <a:prstGeom prst="rect">
            <a:avLst/>
          </a:prstGeom>
          <a:noFill/>
          <a:ln w="9525">
            <a:noFill/>
            <a:miter lim="800000"/>
            <a:headEnd/>
            <a:tailEnd/>
          </a:ln>
        </p:spPr>
      </p:pic>
      <p:sp>
        <p:nvSpPr>
          <p:cNvPr id="2" name="TextBox 1"/>
          <p:cNvSpPr txBox="1"/>
          <p:nvPr/>
        </p:nvSpPr>
        <p:spPr>
          <a:xfrm>
            <a:off x="2133600" y="4572000"/>
            <a:ext cx="4594528" cy="1015663"/>
          </a:xfrm>
          <a:prstGeom prst="rect">
            <a:avLst/>
          </a:prstGeom>
          <a:noFill/>
        </p:spPr>
        <p:txBody>
          <a:bodyPr wrap="none" rtlCol="0">
            <a:spAutoFit/>
          </a:bodyPr>
          <a:lstStyle/>
          <a:p>
            <a:r>
              <a:rPr lang="en-US" sz="6000" b="1" dirty="0" smtClean="0">
                <a:solidFill>
                  <a:srgbClr val="002060"/>
                </a:solidFill>
                <a:latin typeface="Comic Sans MS" pitchFamily="66" charset="0"/>
              </a:rPr>
              <a:t>Questions ?</a:t>
            </a:r>
            <a:endParaRPr lang="en-US" sz="6000" b="1" dirty="0">
              <a:latin typeface="Comic Sans MS" pitchFamily="66" charset="0"/>
            </a:endParaRPr>
          </a:p>
        </p:txBody>
      </p:sp>
      <p:sp>
        <p:nvSpPr>
          <p:cNvPr id="3" name="TextBox 2"/>
          <p:cNvSpPr txBox="1"/>
          <p:nvPr/>
        </p:nvSpPr>
        <p:spPr>
          <a:xfrm>
            <a:off x="4227737" y="5867399"/>
            <a:ext cx="4753224" cy="954107"/>
          </a:xfrm>
          <a:prstGeom prst="rect">
            <a:avLst/>
          </a:prstGeom>
          <a:noFill/>
        </p:spPr>
        <p:txBody>
          <a:bodyPr wrap="none" rtlCol="0">
            <a:spAutoFit/>
          </a:bodyPr>
          <a:lstStyle/>
          <a:p>
            <a:r>
              <a:rPr lang="en-US" sz="2800" b="1" dirty="0" smtClean="0">
                <a:solidFill>
                  <a:srgbClr val="0000FF"/>
                </a:solidFill>
                <a:latin typeface="Algerian" pitchFamily="82" charset="0"/>
              </a:rPr>
              <a:t>Tawose Olamide Timothy</a:t>
            </a:r>
          </a:p>
          <a:p>
            <a:r>
              <a:rPr lang="en-US" sz="2800" b="1" dirty="0">
                <a:solidFill>
                  <a:srgbClr val="0000FF"/>
                </a:solidFill>
                <a:latin typeface="Algerian" pitchFamily="82" charset="0"/>
              </a:rPr>
              <a:t> </a:t>
            </a:r>
            <a:r>
              <a:rPr lang="en-US" sz="2800" b="1" dirty="0" smtClean="0">
                <a:solidFill>
                  <a:srgbClr val="0000FF"/>
                </a:solidFill>
                <a:latin typeface="Algerian" pitchFamily="82" charset="0"/>
              </a:rPr>
              <a:t>       </a:t>
            </a:r>
            <a:endParaRPr lang="en-US" sz="2800" b="1" dirty="0">
              <a:solidFill>
                <a:srgbClr val="0000FF"/>
              </a:solidFill>
              <a:latin typeface="Algerian" pitchFamily="82" charset="0"/>
            </a:endParaRPr>
          </a:p>
        </p:txBody>
      </p:sp>
    </p:spTree>
    <p:extLst>
      <p:ext uri="{BB962C8B-B14F-4D97-AF65-F5344CB8AC3E}">
        <p14:creationId xmlns:p14="http://schemas.microsoft.com/office/powerpoint/2010/main" val="11517018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lumMod val="75000"/>
                  </a:schemeClr>
                </a:solidFill>
                <a:effectLst>
                  <a:outerShdw blurRad="38100" dist="38100" dir="2700000" algn="tl">
                    <a:srgbClr val="000000">
                      <a:alpha val="43137"/>
                    </a:srgbClr>
                  </a:outerShdw>
                </a:effectLst>
              </a:rPr>
              <a:t>              </a:t>
            </a:r>
            <a:r>
              <a:rPr lang="en-US" b="1" u="sng" dirty="0" smtClean="0">
                <a:solidFill>
                  <a:schemeClr val="accent1">
                    <a:lumMod val="75000"/>
                  </a:schemeClr>
                </a:solidFill>
                <a:effectLst>
                  <a:outerShdw blurRad="38100" dist="38100" dir="2700000" algn="tl">
                    <a:srgbClr val="000000">
                      <a:alpha val="43137"/>
                    </a:srgbClr>
                  </a:outerShdw>
                </a:effectLst>
              </a:rPr>
              <a:t>Image </a:t>
            </a:r>
            <a:r>
              <a:rPr lang="en-US" b="1" u="sng" dirty="0" smtClean="0">
                <a:solidFill>
                  <a:schemeClr val="accent1">
                    <a:lumMod val="75000"/>
                  </a:schemeClr>
                </a:solidFill>
                <a:effectLst>
                  <a:outerShdw blurRad="38100" dist="38100" dir="2700000" algn="tl">
                    <a:srgbClr val="000000">
                      <a:alpha val="43137"/>
                    </a:srgbClr>
                  </a:outerShdw>
                </a:effectLst>
              </a:rPr>
              <a:t>representation</a:t>
            </a:r>
            <a:endParaRPr lang="en-US" dirty="0">
              <a:solidFill>
                <a:schemeClr val="accent1">
                  <a:lumMod val="75000"/>
                </a:schemeClr>
              </a:solidFill>
            </a:endParaRPr>
          </a:p>
        </p:txBody>
      </p:sp>
      <p:sp>
        <p:nvSpPr>
          <p:cNvPr id="4" name="TextBox 3"/>
          <p:cNvSpPr txBox="1"/>
          <p:nvPr/>
        </p:nvSpPr>
        <p:spPr>
          <a:xfrm>
            <a:off x="609600" y="1828800"/>
            <a:ext cx="8077200" cy="2031325"/>
          </a:xfrm>
          <a:prstGeom prst="rect">
            <a:avLst/>
          </a:prstGeom>
          <a:noFill/>
        </p:spPr>
        <p:txBody>
          <a:bodyPr wrap="square" rtlCol="0">
            <a:spAutoFit/>
          </a:bodyPr>
          <a:lstStyle/>
          <a:p>
            <a:endParaRPr lang="en-US" dirty="0" smtClean="0"/>
          </a:p>
          <a:p>
            <a:endParaRPr lang="en-US" dirty="0" smtClean="0"/>
          </a:p>
          <a:p>
            <a:endParaRPr lang="en-US" dirty="0" smtClean="0"/>
          </a:p>
          <a:p>
            <a:r>
              <a:rPr lang="en-US" dirty="0" smtClean="0"/>
              <a:t>               I  =  </a:t>
            </a:r>
          </a:p>
          <a:p>
            <a:endParaRPr lang="en-US" dirty="0" smtClean="0"/>
          </a:p>
          <a:p>
            <a:endParaRPr lang="en-US" dirty="0" smtClean="0"/>
          </a:p>
          <a:p>
            <a:endParaRPr lang="en-US" dirty="0"/>
          </a:p>
        </p:txBody>
      </p:sp>
      <p:cxnSp>
        <p:nvCxnSpPr>
          <p:cNvPr id="6" name="Straight Connector 5"/>
          <p:cNvCxnSpPr/>
          <p:nvPr/>
        </p:nvCxnSpPr>
        <p:spPr>
          <a:xfrm rot="5400000">
            <a:off x="1485106" y="2781300"/>
            <a:ext cx="1753394" cy="7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4458494" y="2780506"/>
            <a:ext cx="1752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362200" y="1905000"/>
            <a:ext cx="762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362200" y="3657600"/>
            <a:ext cx="762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438400" y="1905000"/>
            <a:ext cx="2895600" cy="369332"/>
          </a:xfrm>
          <a:prstGeom prst="rect">
            <a:avLst/>
          </a:prstGeom>
          <a:noFill/>
        </p:spPr>
        <p:txBody>
          <a:bodyPr wrap="square" rtlCol="0">
            <a:spAutoFit/>
          </a:bodyPr>
          <a:lstStyle/>
          <a:p>
            <a:r>
              <a:rPr lang="en-US" dirty="0" smtClean="0"/>
              <a:t>f(0,0) f(0,1)…........f(0,N-1)</a:t>
            </a:r>
            <a:endParaRPr lang="en-US" dirty="0"/>
          </a:p>
        </p:txBody>
      </p:sp>
      <p:cxnSp>
        <p:nvCxnSpPr>
          <p:cNvPr id="20" name="Straight Connector 19"/>
          <p:cNvCxnSpPr/>
          <p:nvPr/>
        </p:nvCxnSpPr>
        <p:spPr>
          <a:xfrm rot="5400000" flipH="1" flipV="1">
            <a:off x="4953000" y="1905000"/>
            <a:ext cx="1588"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181600" y="3657600"/>
            <a:ext cx="152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flipH="1" flipV="1">
            <a:off x="4953000" y="1905000"/>
            <a:ext cx="1588"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10800000">
            <a:off x="5181600" y="1905000"/>
            <a:ext cx="762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438400" y="2209801"/>
            <a:ext cx="3048000" cy="646331"/>
          </a:xfrm>
          <a:prstGeom prst="rect">
            <a:avLst/>
          </a:prstGeom>
          <a:noFill/>
        </p:spPr>
        <p:txBody>
          <a:bodyPr wrap="square" rtlCol="0">
            <a:spAutoFit/>
          </a:bodyPr>
          <a:lstStyle/>
          <a:p>
            <a:r>
              <a:rPr lang="en-US" dirty="0" smtClean="0"/>
              <a:t>f(1,0) f(1,1)…........f(1,N-1)</a:t>
            </a:r>
          </a:p>
          <a:p>
            <a:endParaRPr lang="en-US" dirty="0"/>
          </a:p>
        </p:txBody>
      </p:sp>
      <p:sp>
        <p:nvSpPr>
          <p:cNvPr id="35" name="TextBox 34"/>
          <p:cNvSpPr txBox="1"/>
          <p:nvPr/>
        </p:nvSpPr>
        <p:spPr>
          <a:xfrm>
            <a:off x="2438400" y="2514600"/>
            <a:ext cx="2971800" cy="646331"/>
          </a:xfrm>
          <a:prstGeom prst="rect">
            <a:avLst/>
          </a:prstGeom>
          <a:noFill/>
        </p:spPr>
        <p:txBody>
          <a:bodyPr wrap="square" rtlCol="0">
            <a:spAutoFit/>
          </a:bodyPr>
          <a:lstStyle/>
          <a:p>
            <a:r>
              <a:rPr lang="en-US" dirty="0" smtClean="0"/>
              <a:t>f(2,0) f(2,1)…........f(2,N-1)</a:t>
            </a:r>
          </a:p>
          <a:p>
            <a:endParaRPr lang="en-US" dirty="0"/>
          </a:p>
        </p:txBody>
      </p:sp>
      <p:cxnSp>
        <p:nvCxnSpPr>
          <p:cNvPr id="41" name="Straight Connector 40"/>
          <p:cNvCxnSpPr/>
          <p:nvPr/>
        </p:nvCxnSpPr>
        <p:spPr>
          <a:xfrm>
            <a:off x="5257800" y="1905000"/>
            <a:ext cx="762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2362200" y="1905000"/>
            <a:ext cx="762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2743200" y="2895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p:cNvSpPr/>
          <p:nvPr/>
        </p:nvSpPr>
        <p:spPr>
          <a:xfrm>
            <a:off x="2743200" y="3048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p:cNvSpPr/>
          <p:nvPr/>
        </p:nvSpPr>
        <p:spPr>
          <a:xfrm>
            <a:off x="2743200" y="32004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a:off x="2743200" y="3352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p:cNvSpPr/>
          <p:nvPr/>
        </p:nvSpPr>
        <p:spPr>
          <a:xfrm>
            <a:off x="3352800" y="2895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p:cNvSpPr/>
          <p:nvPr/>
        </p:nvSpPr>
        <p:spPr>
          <a:xfrm>
            <a:off x="3352800" y="3048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a:off x="3352800" y="32004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p:cNvSpPr/>
          <p:nvPr/>
        </p:nvSpPr>
        <p:spPr>
          <a:xfrm>
            <a:off x="3352800" y="3352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p:cNvSpPr/>
          <p:nvPr/>
        </p:nvSpPr>
        <p:spPr>
          <a:xfrm>
            <a:off x="4800600" y="2895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p:cNvSpPr/>
          <p:nvPr/>
        </p:nvSpPr>
        <p:spPr>
          <a:xfrm>
            <a:off x="4800600" y="3048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p:cNvSpPr/>
          <p:nvPr/>
        </p:nvSpPr>
        <p:spPr>
          <a:xfrm>
            <a:off x="4800600" y="32004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p:cNvSpPr/>
          <p:nvPr/>
        </p:nvSpPr>
        <p:spPr>
          <a:xfrm>
            <a:off x="4800600" y="3352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TextBox 59"/>
          <p:cNvSpPr txBox="1"/>
          <p:nvPr/>
        </p:nvSpPr>
        <p:spPr>
          <a:xfrm>
            <a:off x="2438400" y="3429000"/>
            <a:ext cx="2895600" cy="369332"/>
          </a:xfrm>
          <a:prstGeom prst="rect">
            <a:avLst/>
          </a:prstGeom>
          <a:noFill/>
        </p:spPr>
        <p:txBody>
          <a:bodyPr wrap="square" rtlCol="0">
            <a:spAutoFit/>
          </a:bodyPr>
          <a:lstStyle/>
          <a:p>
            <a:r>
              <a:rPr lang="en-US" dirty="0" smtClean="0"/>
              <a:t>f(M-1,0)f(M,1)..f(M-1,N-1)</a:t>
            </a:r>
            <a:endParaRPr lang="en-US" dirty="0"/>
          </a:p>
        </p:txBody>
      </p:sp>
      <p:sp>
        <p:nvSpPr>
          <p:cNvPr id="61" name="TextBox 60"/>
          <p:cNvSpPr txBox="1"/>
          <p:nvPr/>
        </p:nvSpPr>
        <p:spPr>
          <a:xfrm>
            <a:off x="914400" y="4800600"/>
            <a:ext cx="7391400" cy="1015663"/>
          </a:xfrm>
          <a:prstGeom prst="rect">
            <a:avLst/>
          </a:prstGeom>
          <a:noFill/>
        </p:spPr>
        <p:txBody>
          <a:bodyPr wrap="square" rtlCol="0">
            <a:spAutoFit/>
          </a:bodyPr>
          <a:lstStyle/>
          <a:p>
            <a:r>
              <a:rPr lang="en-US" sz="2000" b="1" dirty="0" smtClean="0">
                <a:solidFill>
                  <a:schemeClr val="accent4">
                    <a:lumMod val="50000"/>
                  </a:schemeClr>
                </a:solidFill>
                <a:effectLst>
                  <a:outerShdw blurRad="38100" dist="38100" dir="2700000" algn="tl">
                    <a:srgbClr val="000000">
                      <a:alpha val="43137"/>
                    </a:srgbClr>
                  </a:outerShdw>
                </a:effectLst>
              </a:rPr>
              <a:t>Image Size :-256 * 256 elements , 512 * 512, 640 * 480 , 1024 * 1024</a:t>
            </a:r>
          </a:p>
          <a:p>
            <a:r>
              <a:rPr lang="en-US" sz="2000" b="1" dirty="0" smtClean="0">
                <a:solidFill>
                  <a:schemeClr val="accent4">
                    <a:lumMod val="50000"/>
                  </a:schemeClr>
                </a:solidFill>
                <a:effectLst>
                  <a:outerShdw blurRad="38100" dist="38100" dir="2700000" algn="tl">
                    <a:srgbClr val="000000">
                      <a:alpha val="43137"/>
                    </a:srgbClr>
                  </a:outerShdw>
                </a:effectLst>
              </a:rPr>
              <a:t>Quantization :- 8 bits</a:t>
            </a:r>
            <a:endParaRPr lang="en-US" sz="2000" b="1" dirty="0">
              <a:solidFill>
                <a:schemeClr val="accent4">
                  <a:lumMod val="50000"/>
                </a:schemeClr>
              </a:solidFill>
              <a:effectLst>
                <a:outerShdw blurRad="38100" dist="38100" dir="2700000" algn="tl">
                  <a:srgbClr val="000000">
                    <a:alpha val="43137"/>
                  </a:srgbClr>
                </a:outerShdw>
              </a:effectLst>
            </a:endParaRPr>
          </a:p>
        </p:txBody>
      </p:sp>
      <p:sp>
        <p:nvSpPr>
          <p:cNvPr id="3" name="TextBox 2"/>
          <p:cNvSpPr txBox="1"/>
          <p:nvPr/>
        </p:nvSpPr>
        <p:spPr>
          <a:xfrm>
            <a:off x="866738" y="3934262"/>
            <a:ext cx="7488397" cy="646331"/>
          </a:xfrm>
          <a:prstGeom prst="rect">
            <a:avLst/>
          </a:prstGeom>
          <a:noFill/>
        </p:spPr>
        <p:txBody>
          <a:bodyPr wrap="none" rtlCol="0">
            <a:spAutoFit/>
          </a:bodyPr>
          <a:lstStyle/>
          <a:p>
            <a:r>
              <a:rPr lang="en-US" dirty="0" smtClean="0">
                <a:solidFill>
                  <a:srgbClr val="FF0000"/>
                </a:solidFill>
              </a:rPr>
              <a:t>A matrix of finite dimension , it has m number of rows add n number of columns .</a:t>
            </a:r>
          </a:p>
          <a:p>
            <a:r>
              <a:rPr lang="en-US" dirty="0" smtClean="0">
                <a:solidFill>
                  <a:srgbClr val="FF0000"/>
                </a:solidFill>
              </a:rPr>
              <a:t>Each of the elements in this matrix representation is called a pixel</a:t>
            </a:r>
            <a:endParaRPr lang="en-US" dirty="0">
              <a:solidFill>
                <a:srgbClr val="FF0000"/>
              </a:solidFill>
            </a:endParaRPr>
          </a:p>
        </p:txBody>
      </p:sp>
    </p:spTree>
    <p:extLst>
      <p:ext uri="{BB962C8B-B14F-4D97-AF65-F5344CB8AC3E}">
        <p14:creationId xmlns:p14="http://schemas.microsoft.com/office/powerpoint/2010/main" val="14118623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effectLst>
                  <a:outerShdw blurRad="38100" dist="38100" dir="2700000" algn="tl">
                    <a:srgbClr val="000000">
                      <a:alpha val="43137"/>
                    </a:srgbClr>
                  </a:outerShdw>
                </a:effectLst>
              </a:rPr>
              <a:t>  </a:t>
            </a:r>
            <a:r>
              <a:rPr lang="en-US" b="1" u="sng" dirty="0" smtClean="0">
                <a:solidFill>
                  <a:srgbClr val="0070C0"/>
                </a:solidFill>
                <a:effectLst>
                  <a:outerShdw blurRad="38100" dist="38100" dir="2700000" algn="tl">
                    <a:srgbClr val="000000">
                      <a:alpha val="43137"/>
                    </a:srgbClr>
                  </a:outerShdw>
                </a:effectLst>
              </a:rPr>
              <a:t>Steps in digital image Processing</a:t>
            </a:r>
            <a:endParaRPr lang="en-US" dirty="0">
              <a:solidFill>
                <a:srgbClr val="0070C0"/>
              </a:solidFill>
            </a:endParaRPr>
          </a:p>
        </p:txBody>
      </p:sp>
      <p:graphicFrame>
        <p:nvGraphicFramePr>
          <p:cNvPr id="4" name="Content Placeholder 3"/>
          <p:cNvGraphicFramePr>
            <a:graphicFrameLocks noGrp="1"/>
          </p:cNvGraphicFramePr>
          <p:nvPr>
            <p:ph sz="quarter" idx="1"/>
            <p:extLst>
              <p:ext uri="{D42A27DB-BD31-4B8C-83A1-F6EECF244321}">
                <p14:modId xmlns:p14="http://schemas.microsoft.com/office/powerpoint/2010/main" val="684294381"/>
              </p:ext>
            </p:extLst>
          </p:nvPr>
        </p:nvGraphicFramePr>
        <p:xfrm>
          <a:off x="457200" y="1600200"/>
          <a:ext cx="7467600" cy="48736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p:cNvSpPr/>
          <p:nvPr/>
        </p:nvSpPr>
        <p:spPr>
          <a:xfrm>
            <a:off x="3429000" y="4191000"/>
            <a:ext cx="16002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3429000" y="4191000"/>
            <a:ext cx="1600200" cy="646331"/>
          </a:xfrm>
          <a:prstGeom prst="rect">
            <a:avLst/>
          </a:prstGeom>
          <a:noFill/>
        </p:spPr>
        <p:txBody>
          <a:bodyPr wrap="square" rtlCol="0">
            <a:spAutoFit/>
          </a:bodyPr>
          <a:lstStyle/>
          <a:p>
            <a:r>
              <a:rPr lang="en-US" b="1" dirty="0" smtClean="0">
                <a:solidFill>
                  <a:schemeClr val="bg1">
                    <a:lumMod val="95000"/>
                  </a:schemeClr>
                </a:solidFill>
                <a:effectLst>
                  <a:outerShdw blurRad="38100" dist="38100" dir="2700000" algn="tl">
                    <a:srgbClr val="000000">
                      <a:alpha val="43137"/>
                    </a:srgbClr>
                  </a:outerShdw>
                </a:effectLst>
              </a:rPr>
              <a:t>KNOWLEDGE BASE</a:t>
            </a:r>
            <a:endParaRPr lang="en-US" b="1" dirty="0">
              <a:solidFill>
                <a:schemeClr val="bg1">
                  <a:lumMod val="95000"/>
                </a:schemeClr>
              </a:solidFill>
              <a:effectLst>
                <a:outerShdw blurRad="38100" dist="38100" dir="2700000" algn="tl">
                  <a:srgbClr val="000000">
                    <a:alpha val="43137"/>
                  </a:srgbClr>
                </a:outerShdw>
              </a:effectLst>
            </a:endParaRPr>
          </a:p>
        </p:txBody>
      </p:sp>
      <p:sp>
        <p:nvSpPr>
          <p:cNvPr id="11" name="Down Arrow 10"/>
          <p:cNvSpPr/>
          <p:nvPr/>
        </p:nvSpPr>
        <p:spPr>
          <a:xfrm>
            <a:off x="3886200" y="2971800"/>
            <a:ext cx="609600" cy="1143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Down Arrow 11"/>
          <p:cNvSpPr/>
          <p:nvPr/>
        </p:nvSpPr>
        <p:spPr>
          <a:xfrm rot="10800000">
            <a:off x="3886200" y="2667000"/>
            <a:ext cx="609600" cy="762000"/>
          </a:xfrm>
          <a:prstGeom prst="down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own Arrow 12"/>
          <p:cNvSpPr/>
          <p:nvPr/>
        </p:nvSpPr>
        <p:spPr>
          <a:xfrm rot="18100538">
            <a:off x="3087231" y="3975949"/>
            <a:ext cx="3810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Down Arrow 14"/>
          <p:cNvSpPr/>
          <p:nvPr/>
        </p:nvSpPr>
        <p:spPr>
          <a:xfrm rot="7545769">
            <a:off x="2893013" y="3887342"/>
            <a:ext cx="381000" cy="2251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Down Arrow 15"/>
          <p:cNvSpPr/>
          <p:nvPr/>
        </p:nvSpPr>
        <p:spPr>
          <a:xfrm rot="2192936">
            <a:off x="3047782" y="5028982"/>
            <a:ext cx="3810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Down Arrow 16"/>
          <p:cNvSpPr/>
          <p:nvPr/>
        </p:nvSpPr>
        <p:spPr>
          <a:xfrm rot="12902275">
            <a:off x="3225409" y="4843652"/>
            <a:ext cx="381000" cy="2733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own Arrow 18"/>
          <p:cNvSpPr/>
          <p:nvPr/>
        </p:nvSpPr>
        <p:spPr>
          <a:xfrm rot="12664387">
            <a:off x="5150513" y="4113329"/>
            <a:ext cx="381000" cy="3288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Down Arrow 19"/>
          <p:cNvSpPr/>
          <p:nvPr/>
        </p:nvSpPr>
        <p:spPr>
          <a:xfrm rot="1882100">
            <a:off x="5036358" y="4238451"/>
            <a:ext cx="381000" cy="4272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ight Arrow 20"/>
          <p:cNvSpPr/>
          <p:nvPr/>
        </p:nvSpPr>
        <p:spPr>
          <a:xfrm rot="3777483">
            <a:off x="4872577" y="5008665"/>
            <a:ext cx="358285"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ight Arrow 21"/>
          <p:cNvSpPr/>
          <p:nvPr/>
        </p:nvSpPr>
        <p:spPr>
          <a:xfrm rot="14711925">
            <a:off x="4823041" y="4837423"/>
            <a:ext cx="284815"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ight Arrow 22"/>
          <p:cNvSpPr/>
          <p:nvPr/>
        </p:nvSpPr>
        <p:spPr>
          <a:xfrm>
            <a:off x="609600" y="5715000"/>
            <a:ext cx="14478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ight Arrow 23"/>
          <p:cNvSpPr/>
          <p:nvPr/>
        </p:nvSpPr>
        <p:spPr>
          <a:xfrm>
            <a:off x="6248400" y="5715000"/>
            <a:ext cx="14478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p:cNvSpPr txBox="1"/>
          <p:nvPr/>
        </p:nvSpPr>
        <p:spPr>
          <a:xfrm>
            <a:off x="533400" y="5105400"/>
            <a:ext cx="1447800" cy="646331"/>
          </a:xfrm>
          <a:prstGeom prst="rect">
            <a:avLst/>
          </a:prstGeom>
          <a:noFill/>
        </p:spPr>
        <p:txBody>
          <a:bodyPr wrap="square" rtlCol="0">
            <a:spAutoFit/>
          </a:bodyPr>
          <a:lstStyle/>
          <a:p>
            <a:r>
              <a:rPr lang="en-US" b="1" dirty="0" smtClean="0">
                <a:solidFill>
                  <a:schemeClr val="accent4">
                    <a:lumMod val="50000"/>
                  </a:schemeClr>
                </a:solidFill>
                <a:effectLst>
                  <a:outerShdw blurRad="38100" dist="38100" dir="2700000" algn="tl">
                    <a:srgbClr val="000000">
                      <a:alpha val="43137"/>
                    </a:srgbClr>
                  </a:outerShdw>
                </a:effectLst>
              </a:rPr>
              <a:t>Problem</a:t>
            </a:r>
          </a:p>
          <a:p>
            <a:r>
              <a:rPr lang="en-US" b="1" dirty="0" smtClean="0">
                <a:solidFill>
                  <a:schemeClr val="accent4">
                    <a:lumMod val="50000"/>
                  </a:schemeClr>
                </a:solidFill>
                <a:effectLst>
                  <a:outerShdw blurRad="38100" dist="38100" dir="2700000" algn="tl">
                    <a:srgbClr val="000000">
                      <a:alpha val="43137"/>
                    </a:srgbClr>
                  </a:outerShdw>
                </a:effectLst>
              </a:rPr>
              <a:t>Domain</a:t>
            </a:r>
            <a:endParaRPr lang="en-US" b="1" dirty="0">
              <a:solidFill>
                <a:schemeClr val="accent4">
                  <a:lumMod val="50000"/>
                </a:schemeClr>
              </a:solidFill>
              <a:effectLst>
                <a:outerShdw blurRad="38100" dist="38100" dir="2700000" algn="tl">
                  <a:srgbClr val="000000">
                    <a:alpha val="43137"/>
                  </a:srgbClr>
                </a:outerShdw>
              </a:effectLst>
            </a:endParaRPr>
          </a:p>
        </p:txBody>
      </p:sp>
      <p:sp>
        <p:nvSpPr>
          <p:cNvPr id="26" name="TextBox 25"/>
          <p:cNvSpPr txBox="1"/>
          <p:nvPr/>
        </p:nvSpPr>
        <p:spPr>
          <a:xfrm>
            <a:off x="6324600" y="5334000"/>
            <a:ext cx="1066800" cy="369332"/>
          </a:xfrm>
          <a:prstGeom prst="rect">
            <a:avLst/>
          </a:prstGeom>
          <a:noFill/>
        </p:spPr>
        <p:txBody>
          <a:bodyPr wrap="square" rtlCol="0">
            <a:spAutoFit/>
          </a:bodyPr>
          <a:lstStyle/>
          <a:p>
            <a:r>
              <a:rPr lang="en-US" b="1" dirty="0" smtClean="0">
                <a:solidFill>
                  <a:srgbClr val="C00000"/>
                </a:solidFill>
                <a:effectLst>
                  <a:outerShdw blurRad="38100" dist="38100" dir="2700000" algn="tl">
                    <a:srgbClr val="000000">
                      <a:alpha val="43137"/>
                    </a:srgbClr>
                  </a:outerShdw>
                </a:effectLst>
              </a:rPr>
              <a:t>Result</a:t>
            </a:r>
            <a:endParaRPr lang="en-US" b="1"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692838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Image Segmentation ?</a:t>
            </a:r>
            <a:endParaRPr lang="en-US" dirty="0"/>
          </a:p>
        </p:txBody>
      </p:sp>
      <p:sp>
        <p:nvSpPr>
          <p:cNvPr id="3" name="Content Placeholder 2"/>
          <p:cNvSpPr>
            <a:spLocks noGrp="1"/>
          </p:cNvSpPr>
          <p:nvPr>
            <p:ph sz="quarter" idx="1"/>
          </p:nvPr>
        </p:nvSpPr>
        <p:spPr/>
        <p:txBody>
          <a:bodyPr/>
          <a:lstStyle/>
          <a:p>
            <a:r>
              <a:rPr lang="en-US" sz="2000" dirty="0">
                <a:latin typeface="Comic Sans MS" pitchFamily="66" charset="0"/>
              </a:rPr>
              <a:t>Image segmentation is an aspect of image </a:t>
            </a:r>
            <a:r>
              <a:rPr lang="en-US" sz="2000" dirty="0" smtClean="0">
                <a:latin typeface="Comic Sans MS" pitchFamily="66" charset="0"/>
              </a:rPr>
              <a:t>processing.</a:t>
            </a:r>
          </a:p>
          <a:p>
            <a:r>
              <a:rPr lang="en-US" sz="2000" i="1" dirty="0" smtClean="0">
                <a:latin typeface="Comic Sans MS" pitchFamily="66" charset="0"/>
              </a:rPr>
              <a:t>Image segmentation is a computer vision process.</a:t>
            </a:r>
          </a:p>
          <a:p>
            <a:r>
              <a:rPr lang="en-US" sz="2000" i="1" dirty="0" smtClean="0">
                <a:latin typeface="Comic Sans MS" pitchFamily="66" charset="0"/>
              </a:rPr>
              <a:t>Image segmentation is the first step in image analysis.</a:t>
            </a:r>
          </a:p>
          <a:p>
            <a:pPr marL="0" indent="0">
              <a:buNone/>
            </a:pPr>
            <a:endParaRPr lang="en-US" sz="2000" i="1" dirty="0">
              <a:latin typeface="Comic Sans MS" pitchFamily="66" charset="0"/>
            </a:endParaRPr>
          </a:p>
        </p:txBody>
      </p:sp>
      <p:grpSp>
        <p:nvGrpSpPr>
          <p:cNvPr id="22" name="Group 21"/>
          <p:cNvGrpSpPr/>
          <p:nvPr/>
        </p:nvGrpSpPr>
        <p:grpSpPr>
          <a:xfrm>
            <a:off x="0" y="3558420"/>
            <a:ext cx="9101944" cy="2053286"/>
            <a:chOff x="55085" y="2932113"/>
            <a:chExt cx="9101944" cy="2053286"/>
          </a:xfrm>
        </p:grpSpPr>
        <p:grpSp>
          <p:nvGrpSpPr>
            <p:cNvPr id="20" name="Group 19"/>
            <p:cNvGrpSpPr/>
            <p:nvPr/>
          </p:nvGrpSpPr>
          <p:grpSpPr>
            <a:xfrm>
              <a:off x="55085" y="2932113"/>
              <a:ext cx="9101944" cy="1498503"/>
              <a:chOff x="55085" y="2932113"/>
              <a:chExt cx="9101944" cy="1498503"/>
            </a:xfrm>
          </p:grpSpPr>
          <p:sp>
            <p:nvSpPr>
              <p:cNvPr id="12" name="TextBox 11"/>
              <p:cNvSpPr txBox="1"/>
              <p:nvPr/>
            </p:nvSpPr>
            <p:spPr>
              <a:xfrm>
                <a:off x="55085" y="2938994"/>
                <a:ext cx="785600" cy="646331"/>
              </a:xfrm>
              <a:prstGeom prst="rect">
                <a:avLst/>
              </a:prstGeom>
              <a:noFill/>
            </p:spPr>
            <p:txBody>
              <a:bodyPr wrap="none" rtlCol="0">
                <a:spAutoFit/>
              </a:bodyPr>
              <a:lstStyle/>
              <a:p>
                <a:r>
                  <a:rPr lang="en-US" b="1" dirty="0" smtClean="0"/>
                  <a:t>Input</a:t>
                </a:r>
              </a:p>
              <a:p>
                <a:r>
                  <a:rPr lang="en-US" b="1" dirty="0" smtClean="0"/>
                  <a:t>image</a:t>
                </a:r>
                <a:endParaRPr lang="en-US" b="1" dirty="0"/>
              </a:p>
            </p:txBody>
          </p:sp>
          <p:sp>
            <p:nvSpPr>
              <p:cNvPr id="13" name="TextBox 12"/>
              <p:cNvSpPr txBox="1"/>
              <p:nvPr/>
            </p:nvSpPr>
            <p:spPr>
              <a:xfrm>
                <a:off x="2057400" y="2932113"/>
                <a:ext cx="1716945" cy="646331"/>
              </a:xfrm>
              <a:prstGeom prst="rect">
                <a:avLst/>
              </a:prstGeom>
              <a:noFill/>
            </p:spPr>
            <p:txBody>
              <a:bodyPr wrap="none" rtlCol="0">
                <a:spAutoFit/>
              </a:bodyPr>
              <a:lstStyle/>
              <a:p>
                <a:r>
                  <a:rPr lang="en-US" b="1" dirty="0" smtClean="0"/>
                  <a:t>Segmented </a:t>
                </a:r>
              </a:p>
              <a:p>
                <a:r>
                  <a:rPr lang="en-US" b="1" dirty="0" smtClean="0"/>
                  <a:t>   objects/image</a:t>
                </a:r>
                <a:endParaRPr lang="en-US" b="1" dirty="0"/>
              </a:p>
            </p:txBody>
          </p:sp>
          <p:sp>
            <p:nvSpPr>
              <p:cNvPr id="14" name="TextBox 13"/>
              <p:cNvSpPr txBox="1"/>
              <p:nvPr/>
            </p:nvSpPr>
            <p:spPr>
              <a:xfrm>
                <a:off x="4114800" y="2942413"/>
                <a:ext cx="1503745" cy="646331"/>
              </a:xfrm>
              <a:prstGeom prst="rect">
                <a:avLst/>
              </a:prstGeom>
              <a:noFill/>
            </p:spPr>
            <p:txBody>
              <a:bodyPr wrap="none" rtlCol="0">
                <a:spAutoFit/>
              </a:bodyPr>
              <a:lstStyle/>
              <a:p>
                <a:r>
                  <a:rPr lang="en-US" b="1" dirty="0" smtClean="0"/>
                  <a:t>     Object</a:t>
                </a:r>
              </a:p>
              <a:p>
                <a:r>
                  <a:rPr lang="en-US" b="1" dirty="0" smtClean="0"/>
                  <a:t>quantification</a:t>
                </a:r>
                <a:endParaRPr lang="en-US" b="1" dirty="0"/>
              </a:p>
            </p:txBody>
          </p:sp>
          <p:sp>
            <p:nvSpPr>
              <p:cNvPr id="15" name="TextBox 14"/>
              <p:cNvSpPr txBox="1"/>
              <p:nvPr/>
            </p:nvSpPr>
            <p:spPr>
              <a:xfrm>
                <a:off x="6449007" y="2935069"/>
                <a:ext cx="961738" cy="646331"/>
              </a:xfrm>
              <a:prstGeom prst="rect">
                <a:avLst/>
              </a:prstGeom>
              <a:noFill/>
            </p:spPr>
            <p:txBody>
              <a:bodyPr wrap="none" rtlCol="0">
                <a:spAutoFit/>
              </a:bodyPr>
              <a:lstStyle/>
              <a:p>
                <a:r>
                  <a:rPr lang="en-US" b="1" dirty="0" smtClean="0"/>
                  <a:t>Feature </a:t>
                </a:r>
              </a:p>
              <a:p>
                <a:r>
                  <a:rPr lang="en-US" b="1" dirty="0" smtClean="0"/>
                  <a:t>vector</a:t>
                </a:r>
                <a:endParaRPr lang="en-US" b="1" dirty="0"/>
              </a:p>
            </p:txBody>
          </p:sp>
          <p:grpSp>
            <p:nvGrpSpPr>
              <p:cNvPr id="18" name="Group 17"/>
              <p:cNvGrpSpPr/>
              <p:nvPr/>
            </p:nvGrpSpPr>
            <p:grpSpPr>
              <a:xfrm>
                <a:off x="55085" y="3581400"/>
                <a:ext cx="8878217" cy="849216"/>
                <a:chOff x="55085" y="3581400"/>
                <a:chExt cx="9088915" cy="849216"/>
              </a:xfrm>
            </p:grpSpPr>
            <p:grpSp>
              <p:nvGrpSpPr>
                <p:cNvPr id="16" name="Group 15"/>
                <p:cNvGrpSpPr/>
                <p:nvPr/>
              </p:nvGrpSpPr>
              <p:grpSpPr>
                <a:xfrm>
                  <a:off x="55085" y="3581400"/>
                  <a:ext cx="8667520" cy="849216"/>
                  <a:chOff x="324080" y="3352800"/>
                  <a:chExt cx="8667520" cy="849216"/>
                </a:xfrm>
              </p:grpSpPr>
              <p:sp>
                <p:nvSpPr>
                  <p:cNvPr id="4" name="Rectangle 3"/>
                  <p:cNvSpPr/>
                  <p:nvPr/>
                </p:nvSpPr>
                <p:spPr>
                  <a:xfrm>
                    <a:off x="967649" y="3360144"/>
                    <a:ext cx="15240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Image segmentation</a:t>
                    </a:r>
                    <a:endParaRPr lang="en-US" dirty="0"/>
                  </a:p>
                </p:txBody>
              </p:sp>
              <p:sp>
                <p:nvSpPr>
                  <p:cNvPr id="5" name="Rectangle 4"/>
                  <p:cNvSpPr/>
                  <p:nvPr/>
                </p:nvSpPr>
                <p:spPr>
                  <a:xfrm>
                    <a:off x="3203155" y="3363816"/>
                    <a:ext cx="1524000" cy="8345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Annotation of objects</a:t>
                    </a:r>
                    <a:endParaRPr lang="en-US" dirty="0"/>
                  </a:p>
                </p:txBody>
              </p:sp>
              <p:sp>
                <p:nvSpPr>
                  <p:cNvPr id="6" name="Rectangle 5"/>
                  <p:cNvSpPr/>
                  <p:nvPr/>
                </p:nvSpPr>
                <p:spPr>
                  <a:xfrm>
                    <a:off x="5396430" y="3363816"/>
                    <a:ext cx="15240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Feature extraction</a:t>
                    </a:r>
                    <a:endParaRPr lang="en-US" dirty="0"/>
                  </a:p>
                </p:txBody>
              </p:sp>
              <p:sp>
                <p:nvSpPr>
                  <p:cNvPr id="7" name="Rectangle 6"/>
                  <p:cNvSpPr/>
                  <p:nvPr/>
                </p:nvSpPr>
                <p:spPr>
                  <a:xfrm>
                    <a:off x="7543800" y="3352800"/>
                    <a:ext cx="14478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Classification or cluster</a:t>
                    </a:r>
                    <a:endParaRPr lang="en-US" dirty="0"/>
                  </a:p>
                </p:txBody>
              </p:sp>
              <p:sp>
                <p:nvSpPr>
                  <p:cNvPr id="8" name="Striped Right Arrow 7"/>
                  <p:cNvSpPr/>
                  <p:nvPr/>
                </p:nvSpPr>
                <p:spPr>
                  <a:xfrm>
                    <a:off x="324080" y="3661272"/>
                    <a:ext cx="609600" cy="22860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triped Right Arrow 8"/>
                  <p:cNvSpPr/>
                  <p:nvPr/>
                </p:nvSpPr>
                <p:spPr>
                  <a:xfrm>
                    <a:off x="2491649" y="3657600"/>
                    <a:ext cx="685800" cy="22492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triped Right Arrow 9"/>
                  <p:cNvSpPr/>
                  <p:nvPr/>
                </p:nvSpPr>
                <p:spPr>
                  <a:xfrm>
                    <a:off x="4727155" y="3657600"/>
                    <a:ext cx="669275" cy="22860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triped Right Arrow 10"/>
                  <p:cNvSpPr/>
                  <p:nvPr/>
                </p:nvSpPr>
                <p:spPr>
                  <a:xfrm>
                    <a:off x="6920430" y="3657600"/>
                    <a:ext cx="623370" cy="22492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Striped Right Arrow 16"/>
                <p:cNvSpPr/>
                <p:nvPr/>
              </p:nvSpPr>
              <p:spPr>
                <a:xfrm>
                  <a:off x="8722605" y="3886200"/>
                  <a:ext cx="421395" cy="22492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TextBox 18"/>
              <p:cNvSpPr txBox="1"/>
              <p:nvPr/>
            </p:nvSpPr>
            <p:spPr>
              <a:xfrm>
                <a:off x="8297948" y="3125374"/>
                <a:ext cx="859081" cy="369332"/>
              </a:xfrm>
              <a:prstGeom prst="rect">
                <a:avLst/>
              </a:prstGeom>
              <a:noFill/>
            </p:spPr>
            <p:txBody>
              <a:bodyPr wrap="none" rtlCol="0">
                <a:spAutoFit/>
              </a:bodyPr>
              <a:lstStyle/>
              <a:p>
                <a:r>
                  <a:rPr lang="en-US" b="1" dirty="0" smtClean="0"/>
                  <a:t>Results</a:t>
                </a:r>
                <a:endParaRPr lang="en-US" b="1" dirty="0"/>
              </a:p>
            </p:txBody>
          </p:sp>
        </p:grpSp>
        <p:sp>
          <p:nvSpPr>
            <p:cNvPr id="21" name="TextBox 20"/>
            <p:cNvSpPr txBox="1"/>
            <p:nvPr/>
          </p:nvSpPr>
          <p:spPr>
            <a:xfrm>
              <a:off x="2795457" y="4616067"/>
              <a:ext cx="3286028" cy="369332"/>
            </a:xfrm>
            <a:prstGeom prst="rect">
              <a:avLst/>
            </a:prstGeom>
            <a:noFill/>
          </p:spPr>
          <p:txBody>
            <a:bodyPr wrap="none" rtlCol="0">
              <a:spAutoFit/>
            </a:bodyPr>
            <a:lstStyle/>
            <a:p>
              <a:r>
                <a:rPr lang="en-US" dirty="0" smtClean="0"/>
                <a:t>A typical image analysis pipeline.</a:t>
              </a:r>
              <a:endParaRPr lang="en-US" dirty="0"/>
            </a:p>
          </p:txBody>
        </p:sp>
      </p:grpSp>
    </p:spTree>
    <p:extLst>
      <p:ext uri="{BB962C8B-B14F-4D97-AF65-F5344CB8AC3E}">
        <p14:creationId xmlns:p14="http://schemas.microsoft.com/office/powerpoint/2010/main" val="40454010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solidFill>
              </a:rPr>
              <a:t>Image Segmentation Defined </a:t>
            </a:r>
            <a:endParaRPr lang="en-US" dirty="0"/>
          </a:p>
        </p:txBody>
      </p:sp>
      <p:sp>
        <p:nvSpPr>
          <p:cNvPr id="3" name="Content Placeholder 2"/>
          <p:cNvSpPr>
            <a:spLocks noGrp="1"/>
          </p:cNvSpPr>
          <p:nvPr>
            <p:ph sz="quarter" idx="1"/>
          </p:nvPr>
        </p:nvSpPr>
        <p:spPr>
          <a:xfrm>
            <a:off x="612648" y="1600200"/>
            <a:ext cx="8153400" cy="4953000"/>
          </a:xfrm>
        </p:spPr>
        <p:txBody>
          <a:bodyPr>
            <a:normAutofit fontScale="77500" lnSpcReduction="20000"/>
          </a:bodyPr>
          <a:lstStyle/>
          <a:p>
            <a:pPr marL="0" indent="0">
              <a:spcBef>
                <a:spcPct val="50000"/>
              </a:spcBef>
              <a:buNone/>
            </a:pPr>
            <a:r>
              <a:rPr lang="en-US" dirty="0"/>
              <a:t>There are many definitions</a:t>
            </a:r>
            <a:r>
              <a:rPr lang="en-US" dirty="0" smtClean="0"/>
              <a:t>:</a:t>
            </a:r>
            <a:endParaRPr lang="en-US" dirty="0"/>
          </a:p>
          <a:p>
            <a:pPr>
              <a:spcBef>
                <a:spcPct val="50000"/>
              </a:spcBef>
            </a:pPr>
            <a:r>
              <a:rPr lang="en-US" dirty="0" smtClean="0"/>
              <a:t>In computer vision, Image Segmentation is the process of subdividing a digital image into multiple segments(sets of pixels, also known as superpixels)-</a:t>
            </a:r>
            <a:r>
              <a:rPr lang="en-US" dirty="0" smtClean="0">
                <a:solidFill>
                  <a:srgbClr val="FF0000"/>
                </a:solidFill>
              </a:rPr>
              <a:t>Wikipedia,2002</a:t>
            </a:r>
            <a:endParaRPr lang="en-US" dirty="0">
              <a:solidFill>
                <a:srgbClr val="FF0000"/>
              </a:solidFill>
            </a:endParaRPr>
          </a:p>
          <a:p>
            <a:pPr>
              <a:spcBef>
                <a:spcPct val="50000"/>
              </a:spcBef>
            </a:pPr>
            <a:r>
              <a:rPr lang="en-US" dirty="0" smtClean="0"/>
              <a:t>Segmentation </a:t>
            </a:r>
            <a:r>
              <a:rPr lang="en-US" dirty="0"/>
              <a:t>is a process of grouping together pixels that have similar </a:t>
            </a:r>
            <a:r>
              <a:rPr lang="en-US" dirty="0" smtClean="0"/>
              <a:t>attributes-</a:t>
            </a:r>
            <a:r>
              <a:rPr lang="en-US" dirty="0" smtClean="0">
                <a:solidFill>
                  <a:srgbClr val="FF0000"/>
                </a:solidFill>
              </a:rPr>
              <a:t>Efford,2000</a:t>
            </a:r>
            <a:endParaRPr lang="en-US" dirty="0">
              <a:solidFill>
                <a:srgbClr val="FF0000"/>
              </a:solidFill>
            </a:endParaRPr>
          </a:p>
          <a:p>
            <a:pPr>
              <a:spcBef>
                <a:spcPct val="50000"/>
              </a:spcBef>
            </a:pPr>
            <a:r>
              <a:rPr lang="en-US" dirty="0"/>
              <a:t>Image Segmentation is the process of partitioning an image into non-intersecting regions such that each region is homogeneous and the union of no two adjacent regions is </a:t>
            </a:r>
            <a:r>
              <a:rPr lang="en-US" dirty="0" smtClean="0"/>
              <a:t>homogeneous-</a:t>
            </a:r>
            <a:r>
              <a:rPr lang="en-US" dirty="0" smtClean="0">
                <a:solidFill>
                  <a:srgbClr val="FF0000"/>
                </a:solidFill>
              </a:rPr>
              <a:t>Pal,1994</a:t>
            </a:r>
          </a:p>
          <a:p>
            <a:pPr lvl="0">
              <a:spcBef>
                <a:spcPct val="50000"/>
              </a:spcBef>
            </a:pPr>
            <a:r>
              <a:rPr lang="en-GB" dirty="0" smtClean="0">
                <a:cs typeface="Times New Roman" pitchFamily="18"/>
              </a:rPr>
              <a:t>Pixels in a region are similar according to some homogeneity criteria such as colour, intensity or texture so as to locate and identify objects and boundaries (lines,curves,etc) in an image.</a:t>
            </a:r>
            <a:endParaRPr lang="en-GB" i="1" dirty="0">
              <a:cs typeface="Times New Roman" pitchFamily="18"/>
            </a:endParaRPr>
          </a:p>
          <a:p>
            <a:pPr>
              <a:spcBef>
                <a:spcPct val="50000"/>
              </a:spcBef>
            </a:pPr>
            <a:r>
              <a:rPr lang="en-US" dirty="0" smtClean="0"/>
              <a:t>The goal of image segmentation is to simplify/change the representation of an image into something that is more meaningful and easier to analyze. </a:t>
            </a:r>
            <a:endParaRPr lang="en-US" dirty="0"/>
          </a:p>
          <a:p>
            <a:endParaRPr lang="en-US" dirty="0"/>
          </a:p>
        </p:txBody>
      </p:sp>
    </p:spTree>
    <p:extLst>
      <p:ext uri="{BB962C8B-B14F-4D97-AF65-F5344CB8AC3E}">
        <p14:creationId xmlns:p14="http://schemas.microsoft.com/office/powerpoint/2010/main" val="47521861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12489</TotalTime>
  <Words>2605</Words>
  <Application>Microsoft Office PowerPoint</Application>
  <PresentationFormat>On-screen Show (4:3)</PresentationFormat>
  <Paragraphs>330</Paragraphs>
  <Slides>57</Slides>
  <Notes>17</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57</vt:i4>
      </vt:variant>
    </vt:vector>
  </HeadingPairs>
  <TitlesOfParts>
    <vt:vector size="59" baseType="lpstr">
      <vt:lpstr>Median</vt:lpstr>
      <vt:lpstr>Bitmap Image</vt:lpstr>
      <vt:lpstr>PowerPoint Presentation</vt:lpstr>
      <vt:lpstr>                 A SEMINAR</vt:lpstr>
      <vt:lpstr>MOTIVATION</vt:lpstr>
      <vt:lpstr>IMAGES:</vt:lpstr>
      <vt:lpstr>              Image representation</vt:lpstr>
      <vt:lpstr>              Image representation</vt:lpstr>
      <vt:lpstr>  Steps in digital image Processing</vt:lpstr>
      <vt:lpstr>What is Image Segmentation ?</vt:lpstr>
      <vt:lpstr>Image Segmentation Defined </vt:lpstr>
      <vt:lpstr>PowerPoint Presentation</vt:lpstr>
      <vt:lpstr>Simple example:</vt:lpstr>
      <vt:lpstr>Why segmentation is useful ?</vt:lpstr>
      <vt:lpstr>PowerPoint Presentation</vt:lpstr>
      <vt:lpstr>Medical imaging</vt:lpstr>
      <vt:lpstr>Computer-guided surgery</vt:lpstr>
      <vt:lpstr>Object detection</vt:lpstr>
      <vt:lpstr>EKSU on Google Maps</vt:lpstr>
      <vt:lpstr>Recognition tasks</vt:lpstr>
      <vt:lpstr>                 Image deblurring</vt:lpstr>
      <vt:lpstr>         Machine Vision Application</vt:lpstr>
      <vt:lpstr>              Automated inspection</vt:lpstr>
      <vt:lpstr>Other areas of application</vt:lpstr>
      <vt:lpstr>Image Pre-processing –correcting image defects</vt:lpstr>
      <vt:lpstr>Image smooth by median filter</vt:lpstr>
      <vt:lpstr>Background correction by Top-hat filter</vt:lpstr>
      <vt:lpstr>Illumination correction by low-pass filter</vt:lpstr>
      <vt:lpstr>PowerPoint Presentation</vt:lpstr>
      <vt:lpstr>                Image Enhancement</vt:lpstr>
      <vt:lpstr>Principal approaches</vt:lpstr>
      <vt:lpstr>Detection of Similarities-Thresholding</vt:lpstr>
      <vt:lpstr>Thresholding</vt:lpstr>
      <vt:lpstr>PowerPoint Presentation</vt:lpstr>
      <vt:lpstr>Detection of Similarities-Thresholding</vt:lpstr>
      <vt:lpstr>Thresholding ……/2</vt:lpstr>
      <vt:lpstr>PowerPoint Presentation</vt:lpstr>
      <vt:lpstr>PowerPoint Presentation</vt:lpstr>
      <vt:lpstr>Threshold Selection</vt:lpstr>
      <vt:lpstr>PowerPoint Presentation</vt:lpstr>
      <vt:lpstr>Histogram</vt:lpstr>
      <vt:lpstr>PowerPoint Presentation</vt:lpstr>
      <vt:lpstr>PowerPoint Presentation</vt:lpstr>
      <vt:lpstr>Detection of Discontinuities</vt:lpstr>
      <vt:lpstr>Point Detection</vt:lpstr>
      <vt:lpstr>Example</vt:lpstr>
      <vt:lpstr>Line Detection</vt:lpstr>
      <vt:lpstr>Example</vt:lpstr>
      <vt:lpstr>PowerPoint Presentation</vt:lpstr>
      <vt:lpstr>Edge Detection</vt:lpstr>
      <vt:lpstr>Edge detector</vt:lpstr>
      <vt:lpstr>Edge filter operators/edge detection techniques</vt:lpstr>
      <vt:lpstr>Gradient Operator</vt:lpstr>
      <vt:lpstr>Laplacian</vt:lpstr>
      <vt:lpstr>First and Second derivatives</vt:lpstr>
      <vt:lpstr>Comparing edge filter operators</vt:lpstr>
      <vt:lpstr>Canny Edge Detector</vt:lpstr>
      <vt:lpstr>Other segmentation techniques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CHAMP(2)</dc:creator>
  <cp:lastModifiedBy>OLAMIDE</cp:lastModifiedBy>
  <cp:revision>250</cp:revision>
  <dcterms:created xsi:type="dcterms:W3CDTF">2012-01-05T20:27:12Z</dcterms:created>
  <dcterms:modified xsi:type="dcterms:W3CDTF">2014-05-08T09:28:06Z</dcterms:modified>
</cp:coreProperties>
</file>